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7" r:id="rId2"/>
    <p:sldId id="258" r:id="rId3"/>
    <p:sldId id="259" r:id="rId4"/>
    <p:sldId id="260" r:id="rId5"/>
    <p:sldId id="261" r:id="rId6"/>
    <p:sldId id="279" r:id="rId7"/>
    <p:sldId id="270" r:id="rId8"/>
    <p:sldId id="322" r:id="rId9"/>
    <p:sldId id="281" r:id="rId10"/>
    <p:sldId id="282" r:id="rId11"/>
    <p:sldId id="283" r:id="rId12"/>
    <p:sldId id="262" r:id="rId13"/>
    <p:sldId id="263" r:id="rId14"/>
    <p:sldId id="264" r:id="rId15"/>
    <p:sldId id="265" r:id="rId16"/>
    <p:sldId id="266" r:id="rId17"/>
    <p:sldId id="267" r:id="rId18"/>
    <p:sldId id="268" r:id="rId19"/>
    <p:sldId id="323" r:id="rId20"/>
    <p:sldId id="287" r:id="rId21"/>
    <p:sldId id="288" r:id="rId22"/>
    <p:sldId id="289" r:id="rId23"/>
    <p:sldId id="290" r:id="rId24"/>
    <p:sldId id="291" r:id="rId25"/>
    <p:sldId id="294" r:id="rId26"/>
    <p:sldId id="324" r:id="rId27"/>
    <p:sldId id="325" r:id="rId28"/>
    <p:sldId id="310" r:id="rId29"/>
    <p:sldId id="311" r:id="rId30"/>
    <p:sldId id="313" r:id="rId31"/>
    <p:sldId id="314" r:id="rId32"/>
    <p:sldId id="315" r:id="rId33"/>
    <p:sldId id="318" r:id="rId34"/>
    <p:sldId id="316" r:id="rId35"/>
    <p:sldId id="330" r:id="rId36"/>
    <p:sldId id="331" r:id="rId37"/>
    <p:sldId id="271" r:id="rId38"/>
    <p:sldId id="272" r:id="rId39"/>
    <p:sldId id="273" r:id="rId40"/>
    <p:sldId id="274" r:id="rId41"/>
    <p:sldId id="275" r:id="rId42"/>
    <p:sldId id="295" r:id="rId43"/>
    <p:sldId id="297" r:id="rId44"/>
    <p:sldId id="319" r:id="rId45"/>
    <p:sldId id="298" r:id="rId46"/>
    <p:sldId id="299" r:id="rId47"/>
    <p:sldId id="300" r:id="rId48"/>
    <p:sldId id="301" r:id="rId49"/>
    <p:sldId id="302" r:id="rId50"/>
    <p:sldId id="303" r:id="rId51"/>
    <p:sldId id="304" r:id="rId52"/>
    <p:sldId id="305" r:id="rId53"/>
    <p:sldId id="307" r:id="rId54"/>
    <p:sldId id="317" r:id="rId55"/>
    <p:sldId id="333" r:id="rId56"/>
    <p:sldId id="334" r:id="rId57"/>
    <p:sldId id="335" r:id="rId58"/>
    <p:sldId id="336" r:id="rId59"/>
    <p:sldId id="337" r:id="rId60"/>
    <p:sldId id="338" r:id="rId61"/>
    <p:sldId id="339" r:id="rId62"/>
    <p:sldId id="340" r:id="rId63"/>
    <p:sldId id="341" r:id="rId64"/>
    <p:sldId id="292" r:id="rId65"/>
    <p:sldId id="342" r:id="rId66"/>
    <p:sldId id="343" r:id="rId67"/>
    <p:sldId id="269" r:id="rId68"/>
    <p:sldId id="344" r:id="rId69"/>
    <p:sldId id="293" r:id="rId70"/>
    <p:sldId id="345" r:id="rId71"/>
    <p:sldId id="346" r:id="rId72"/>
    <p:sldId id="347" r:id="rId73"/>
    <p:sldId id="348" r:id="rId74"/>
    <p:sldId id="349" r:id="rId75"/>
    <p:sldId id="276" r:id="rId76"/>
    <p:sldId id="277" r:id="rId77"/>
    <p:sldId id="350" r:id="rId78"/>
    <p:sldId id="351" r:id="rId79"/>
    <p:sldId id="353" r:id="rId80"/>
    <p:sldId id="354" r:id="rId81"/>
    <p:sldId id="284" r:id="rId82"/>
    <p:sldId id="285" r:id="rId83"/>
    <p:sldId id="286" r:id="rId84"/>
    <p:sldId id="355" r:id="rId85"/>
    <p:sldId id="356"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nessa Lobue" initials="VL" lastIdx="1" clrIdx="0">
    <p:extLst>
      <p:ext uri="{19B8F6BF-5375-455C-9EA6-DF929625EA0E}">
        <p15:presenceInfo xmlns:p15="http://schemas.microsoft.com/office/powerpoint/2012/main" userId="S::vlobue@psychology.rutgers.edu::02666d29-be71-456b-b9ea-d85fac8119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569"/>
    <p:restoredTop sz="72721"/>
  </p:normalViewPr>
  <p:slideViewPr>
    <p:cSldViewPr snapToGrid="0" snapToObjects="1">
      <p:cViewPr varScale="1">
        <p:scale>
          <a:sx n="88" d="100"/>
          <a:sy n="88" d="100"/>
        </p:scale>
        <p:origin x="176"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B1ABF-BAF2-0E4B-88A8-8F2BBF0074AC}" type="datetimeFigureOut">
              <a:rPr lang="en-US" smtClean="0"/>
              <a:t>3/29/21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10047-E131-0346-ABBC-77645D001C55}" type="slidenum">
              <a:rPr lang="en-US" smtClean="0"/>
              <a:t>‹#›</a:t>
            </a:fld>
            <a:endParaRPr lang="en-US"/>
          </a:p>
        </p:txBody>
      </p:sp>
    </p:spTree>
    <p:extLst>
      <p:ext uri="{BB962C8B-B14F-4D97-AF65-F5344CB8AC3E}">
        <p14:creationId xmlns:p14="http://schemas.microsoft.com/office/powerpoint/2010/main" val="2177246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a:t>
            </a:fld>
            <a:endParaRPr lang="en-US"/>
          </a:p>
        </p:txBody>
      </p:sp>
    </p:spTree>
    <p:extLst>
      <p:ext uri="{BB962C8B-B14F-4D97-AF65-F5344CB8AC3E}">
        <p14:creationId xmlns:p14="http://schemas.microsoft.com/office/powerpoint/2010/main" val="305624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60933E-C66D-44B2-8FEB-A546D2810AAC}" type="slidenum">
              <a:rPr lang="en-US"/>
              <a:pPr/>
              <a:t>23</a:t>
            </a:fld>
            <a:endParaRPr lang="en-US"/>
          </a:p>
        </p:txBody>
      </p:sp>
      <p:sp>
        <p:nvSpPr>
          <p:cNvPr id="237570" name="Rectangle 2"/>
          <p:cNvSpPr>
            <a:spLocks noGrp="1" noRot="1" noChangeAspect="1" noChangeArrowheads="1" noTextEdit="1"/>
          </p:cNvSpPr>
          <p:nvPr>
            <p:ph type="sldImg"/>
          </p:nvPr>
        </p:nvSpPr>
        <p:spPr>
          <a:xfrm>
            <a:off x="381000" y="685800"/>
            <a:ext cx="6096000" cy="3429000"/>
          </a:xfrm>
          <a:ln/>
        </p:spPr>
      </p:sp>
      <p:sp>
        <p:nvSpPr>
          <p:cNvPr id="237571"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E11E38-C466-433F-A3D2-7FC1C8A666A1}" type="slidenum">
              <a:rPr lang="en-US"/>
              <a:pPr/>
              <a:t>24</a:t>
            </a:fld>
            <a:endParaRPr lang="en-US"/>
          </a:p>
        </p:txBody>
      </p:sp>
      <p:sp>
        <p:nvSpPr>
          <p:cNvPr id="243714" name="Rectangle 2"/>
          <p:cNvSpPr>
            <a:spLocks noGrp="1" noRot="1" noChangeAspect="1" noChangeArrowheads="1" noTextEdit="1"/>
          </p:cNvSpPr>
          <p:nvPr>
            <p:ph type="sldImg"/>
          </p:nvPr>
        </p:nvSpPr>
        <p:spPr>
          <a:xfrm>
            <a:off x="381000" y="685800"/>
            <a:ext cx="6096000" cy="3429000"/>
          </a:xfrm>
          <a:ln/>
        </p:spPr>
      </p:sp>
      <p:sp>
        <p:nvSpPr>
          <p:cNvPr id="243715"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69B33C-A7D5-4364-B782-F1205A3DDCA3}" type="slidenum">
              <a:rPr lang="en-US"/>
              <a:pPr/>
              <a:t>25</a:t>
            </a:fld>
            <a:endParaRPr lang="en-US"/>
          </a:p>
        </p:txBody>
      </p:sp>
      <p:sp>
        <p:nvSpPr>
          <p:cNvPr id="254978" name="Rectangle 2"/>
          <p:cNvSpPr>
            <a:spLocks noGrp="1" noRot="1" noChangeAspect="1" noChangeArrowheads="1" noTextEdit="1"/>
          </p:cNvSpPr>
          <p:nvPr>
            <p:ph type="sldImg"/>
          </p:nvPr>
        </p:nvSpPr>
        <p:spPr>
          <a:xfrm>
            <a:off x="381000" y="685800"/>
            <a:ext cx="6096000" cy="3429000"/>
          </a:xfrm>
          <a:ln/>
        </p:spPr>
      </p:sp>
      <p:sp>
        <p:nvSpPr>
          <p:cNvPr id="254979"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A4B389-542D-4E9B-A49E-4883D6953B7B}" type="slidenum">
              <a:rPr lang="en-US"/>
              <a:pPr/>
              <a:t>42</a:t>
            </a:fld>
            <a:endParaRPr lang="en-US"/>
          </a:p>
        </p:txBody>
      </p:sp>
      <p:sp>
        <p:nvSpPr>
          <p:cNvPr id="257026" name="Rectangle 2"/>
          <p:cNvSpPr>
            <a:spLocks noGrp="1" noRot="1" noChangeAspect="1" noChangeArrowheads="1" noTextEdit="1"/>
          </p:cNvSpPr>
          <p:nvPr>
            <p:ph type="sldImg"/>
          </p:nvPr>
        </p:nvSpPr>
        <p:spPr>
          <a:xfrm>
            <a:off x="381000" y="685800"/>
            <a:ext cx="6096000" cy="3429000"/>
          </a:xfrm>
          <a:ln/>
        </p:spPr>
      </p:sp>
      <p:sp>
        <p:nvSpPr>
          <p:cNvPr id="257027"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74786212-B591-46A0-A49E-6C68A628022E}" type="slidenum">
              <a:rPr lang="en-US" smtClean="0">
                <a:latin typeface="Arial" pitchFamily="34" charset="0"/>
              </a:rPr>
              <a:pPr/>
              <a:t>46</a:t>
            </a:fld>
            <a:endParaRPr lang="en-US">
              <a:latin typeface="Arial" pitchFamily="34" charset="0"/>
            </a:endParaRPr>
          </a:p>
        </p:txBody>
      </p:sp>
      <p:sp>
        <p:nvSpPr>
          <p:cNvPr id="56323" name="Rectangle 2"/>
          <p:cNvSpPr>
            <a:spLocks noGrp="1" noRot="1" noChangeAspect="1" noChangeArrowheads="1" noTextEdit="1"/>
          </p:cNvSpPr>
          <p:nvPr>
            <p:ph type="sldImg"/>
          </p:nvPr>
        </p:nvSpPr>
        <p:spPr>
          <a:xfrm>
            <a:off x="381000" y="685800"/>
            <a:ext cx="6096000" cy="3429000"/>
          </a:xfrm>
          <a:ln/>
        </p:spPr>
      </p:sp>
      <p:sp>
        <p:nvSpPr>
          <p:cNvPr id="56324" name="Rectangle 3"/>
          <p:cNvSpPr>
            <a:spLocks noGrp="1" noChangeArrowheads="1"/>
          </p:cNvSpPr>
          <p:nvPr>
            <p:ph type="body" idx="1"/>
          </p:nvPr>
        </p:nvSpPr>
        <p:spPr>
          <a:xfrm>
            <a:off x="914400" y="4343400"/>
            <a:ext cx="5029200" cy="4114800"/>
          </a:xfrm>
          <a:noFill/>
          <a:ln/>
        </p:spPr>
        <p:txBody>
          <a:bodyPr/>
          <a:lstStyle/>
          <a:p>
            <a:pPr eaLnBrk="1" hangingPunct="1"/>
            <a:endParaRPr lang="en-GB">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01E5BB-67FA-40DC-851F-35280E2C5364}" type="slidenum">
              <a:rPr lang="en-US"/>
              <a:pPr/>
              <a:t>47</a:t>
            </a:fld>
            <a:endParaRPr lang="en-US"/>
          </a:p>
        </p:txBody>
      </p:sp>
      <p:sp>
        <p:nvSpPr>
          <p:cNvPr id="261122" name="Rectangle 2"/>
          <p:cNvSpPr>
            <a:spLocks noGrp="1" noRot="1" noChangeAspect="1" noChangeArrowheads="1" noTextEdit="1"/>
          </p:cNvSpPr>
          <p:nvPr>
            <p:ph type="sldImg"/>
          </p:nvPr>
        </p:nvSpPr>
        <p:spPr>
          <a:xfrm>
            <a:off x="381000" y="685800"/>
            <a:ext cx="6096000" cy="3429000"/>
          </a:xfrm>
          <a:ln/>
        </p:spPr>
      </p:sp>
      <p:sp>
        <p:nvSpPr>
          <p:cNvPr id="261123"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A9D8A8-7758-443D-9649-AD7BEEE99952}" type="slidenum">
              <a:rPr lang="en-US"/>
              <a:pPr/>
              <a:t>48</a:t>
            </a:fld>
            <a:endParaRPr lang="en-US"/>
          </a:p>
        </p:txBody>
      </p:sp>
      <p:sp>
        <p:nvSpPr>
          <p:cNvPr id="263170" name="Rectangle 2"/>
          <p:cNvSpPr>
            <a:spLocks noGrp="1" noRot="1" noChangeAspect="1" noChangeArrowheads="1" noTextEdit="1"/>
          </p:cNvSpPr>
          <p:nvPr>
            <p:ph type="sldImg"/>
          </p:nvPr>
        </p:nvSpPr>
        <p:spPr>
          <a:xfrm>
            <a:off x="381000" y="685800"/>
            <a:ext cx="6096000" cy="3429000"/>
          </a:xfrm>
          <a:ln/>
        </p:spPr>
      </p:sp>
      <p:sp>
        <p:nvSpPr>
          <p:cNvPr id="263171"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C189E9-4F04-4F7E-98CB-41DB8E137580}" type="slidenum">
              <a:rPr lang="en-US"/>
              <a:pPr/>
              <a:t>49</a:t>
            </a:fld>
            <a:endParaRPr lang="en-US"/>
          </a:p>
        </p:txBody>
      </p:sp>
      <p:sp>
        <p:nvSpPr>
          <p:cNvPr id="265218" name="Rectangle 2"/>
          <p:cNvSpPr>
            <a:spLocks noGrp="1" noRot="1" noChangeAspect="1" noChangeArrowheads="1" noTextEdit="1"/>
          </p:cNvSpPr>
          <p:nvPr>
            <p:ph type="sldImg"/>
          </p:nvPr>
        </p:nvSpPr>
        <p:spPr>
          <a:xfrm>
            <a:off x="381000" y="685800"/>
            <a:ext cx="6096000" cy="3429000"/>
          </a:xfrm>
          <a:ln/>
        </p:spPr>
      </p:sp>
      <p:sp>
        <p:nvSpPr>
          <p:cNvPr id="265219"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93C708-9895-461D-887B-1EB92B8E4AF2}" type="slidenum">
              <a:rPr lang="en-US"/>
              <a:pPr/>
              <a:t>9</a:t>
            </a:fld>
            <a:endParaRPr lang="en-US"/>
          </a:p>
        </p:txBody>
      </p:sp>
      <p:sp>
        <p:nvSpPr>
          <p:cNvPr id="218114" name="Rectangle 2"/>
          <p:cNvSpPr>
            <a:spLocks noGrp="1" noRot="1" noChangeAspect="1" noChangeArrowheads="1" noTextEdit="1"/>
          </p:cNvSpPr>
          <p:nvPr>
            <p:ph type="sldImg"/>
          </p:nvPr>
        </p:nvSpPr>
        <p:spPr>
          <a:xfrm>
            <a:off x="381000" y="685800"/>
            <a:ext cx="6096000" cy="3429000"/>
          </a:xfrm>
          <a:ln/>
        </p:spPr>
      </p:sp>
      <p:sp>
        <p:nvSpPr>
          <p:cNvPr id="218115" name="Rectangle 3"/>
          <p:cNvSpPr>
            <a:spLocks noGrp="1" noChangeArrowheads="1"/>
          </p:cNvSpPr>
          <p:nvPr>
            <p:ph type="body" idx="1"/>
          </p:nvPr>
        </p:nvSpPr>
        <p:spPr>
          <a:xfrm>
            <a:off x="914400" y="4343400"/>
            <a:ext cx="5029200" cy="4114800"/>
          </a:xfrm>
        </p:spPr>
        <p:txBody>
          <a:bodyPr/>
          <a:lstStyle/>
          <a:p>
            <a:r>
              <a:rPr lang="en-GB"/>
              <a:t>A similar equation can be derived in which each predictor variable has its own coefficient, and the outcome variable is predicted from a combination of all the variables multiplied by their respective coefficients plus a residual term (see equation above).</a:t>
            </a:r>
          </a:p>
          <a:p>
            <a:r>
              <a:rPr lang="en-GB" i="1"/>
              <a:t>Y</a:t>
            </a:r>
            <a:r>
              <a:rPr lang="en-GB"/>
              <a:t> is the outcome variable, </a:t>
            </a:r>
            <a:r>
              <a:rPr lang="en-GB" i="1">
                <a:sym typeface="Symbol" pitchFamily="18" charset="2"/>
              </a:rPr>
              <a:t></a:t>
            </a:r>
            <a:r>
              <a:rPr lang="en-GB" i="1" baseline="-25000"/>
              <a:t>1</a:t>
            </a:r>
            <a:r>
              <a:rPr lang="en-GB" i="1"/>
              <a:t> </a:t>
            </a:r>
            <a:r>
              <a:rPr lang="en-GB"/>
              <a:t>is the coefficient of the first predictor (</a:t>
            </a:r>
            <a:r>
              <a:rPr lang="en-GB" i="1"/>
              <a:t>X</a:t>
            </a:r>
            <a:r>
              <a:rPr lang="en-GB" i="1" baseline="-25000"/>
              <a:t>1</a:t>
            </a:r>
            <a:r>
              <a:rPr lang="en-GB"/>
              <a:t>), </a:t>
            </a:r>
            <a:r>
              <a:rPr lang="en-GB" i="1">
                <a:sym typeface="Symbol" pitchFamily="18" charset="2"/>
              </a:rPr>
              <a:t></a:t>
            </a:r>
            <a:r>
              <a:rPr lang="en-GB" i="1" baseline="-25000"/>
              <a:t>2</a:t>
            </a:r>
            <a:r>
              <a:rPr lang="en-GB"/>
              <a:t> is the coefficient of the second predictor (</a:t>
            </a:r>
            <a:r>
              <a:rPr lang="en-GB" i="1"/>
              <a:t>X</a:t>
            </a:r>
            <a:r>
              <a:rPr lang="en-GB" i="1" baseline="-25000"/>
              <a:t>2</a:t>
            </a:r>
            <a:r>
              <a:rPr lang="en-GB"/>
              <a:t>), </a:t>
            </a:r>
            <a:r>
              <a:rPr lang="en-GB" i="1">
                <a:sym typeface="Symbol" pitchFamily="18" charset="2"/>
              </a:rPr>
              <a:t></a:t>
            </a:r>
            <a:r>
              <a:rPr lang="en-GB" i="1" baseline="-25000"/>
              <a:t>n</a:t>
            </a:r>
            <a:r>
              <a:rPr lang="en-GB"/>
              <a:t> is the coefficient of the </a:t>
            </a:r>
            <a:r>
              <a:rPr lang="en-GB" i="1"/>
              <a:t>n</a:t>
            </a:r>
            <a:r>
              <a:rPr lang="en-GB" baseline="30000"/>
              <a:t>th</a:t>
            </a:r>
            <a:r>
              <a:rPr lang="en-GB"/>
              <a:t> predictor (</a:t>
            </a:r>
            <a:r>
              <a:rPr lang="en-GB" i="1"/>
              <a:t>X</a:t>
            </a:r>
            <a:r>
              <a:rPr lang="en-GB" i="1" baseline="-25000"/>
              <a:t>n</a:t>
            </a:r>
            <a:r>
              <a:rPr lang="en-GB"/>
              <a:t>), and </a:t>
            </a:r>
            <a:r>
              <a:rPr lang="en-GB" i="1">
                <a:sym typeface="Symbol" pitchFamily="18" charset="2"/>
              </a:rPr>
              <a:t></a:t>
            </a:r>
            <a:r>
              <a:rPr lang="en-GB" i="1" baseline="-25000"/>
              <a:t>i</a:t>
            </a:r>
            <a:r>
              <a:rPr lang="en-GB"/>
              <a:t> is the difference between the predicted and the observed value of </a:t>
            </a:r>
            <a:r>
              <a:rPr lang="en-GB" i="1"/>
              <a:t>Y</a:t>
            </a:r>
            <a:r>
              <a:rPr lang="en-GB"/>
              <a:t> for the </a:t>
            </a:r>
            <a:r>
              <a:rPr lang="en-GB" i="1"/>
              <a:t>i</a:t>
            </a:r>
            <a:r>
              <a:rPr lang="en-GB" baseline="30000"/>
              <a:t>th</a:t>
            </a:r>
            <a:r>
              <a:rPr lang="en-GB"/>
              <a:t> subject. In this case, the model fitted is more complicated, but the basic principle is the same as simple regression. That is, we seek to find the linear combination of predictors that correlate maximally with the outcome variable.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11DFC6-FE59-4F7A-B185-C1903002E74D}" type="slidenum">
              <a:rPr lang="en-US"/>
              <a:pPr/>
              <a:t>10</a:t>
            </a:fld>
            <a:endParaRPr lang="en-US"/>
          </a:p>
        </p:txBody>
      </p:sp>
      <p:sp>
        <p:nvSpPr>
          <p:cNvPr id="223234" name="Rectangle 2"/>
          <p:cNvSpPr>
            <a:spLocks noGrp="1" noRot="1" noChangeAspect="1" noChangeArrowheads="1" noTextEdit="1"/>
          </p:cNvSpPr>
          <p:nvPr>
            <p:ph type="sldImg"/>
          </p:nvPr>
        </p:nvSpPr>
        <p:spPr>
          <a:xfrm>
            <a:off x="381000" y="685800"/>
            <a:ext cx="6096000" cy="3429000"/>
          </a:xfrm>
          <a:ln/>
        </p:spPr>
      </p:sp>
      <p:sp>
        <p:nvSpPr>
          <p:cNvPr id="223235"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FBE533-39A1-482B-8800-5D9AAE0138F2}" type="slidenum">
              <a:rPr lang="en-US"/>
              <a:pPr/>
              <a:t>11</a:t>
            </a:fld>
            <a:endParaRPr lang="en-US"/>
          </a:p>
        </p:txBody>
      </p:sp>
      <p:sp>
        <p:nvSpPr>
          <p:cNvPr id="225282" name="Rectangle 2"/>
          <p:cNvSpPr>
            <a:spLocks noGrp="1" noRot="1" noChangeAspect="1" noChangeArrowheads="1" noTextEdit="1"/>
          </p:cNvSpPr>
          <p:nvPr>
            <p:ph type="sldImg"/>
          </p:nvPr>
        </p:nvSpPr>
        <p:spPr>
          <a:xfrm>
            <a:off x="381000" y="685800"/>
            <a:ext cx="6096000" cy="3429000"/>
          </a:xfrm>
          <a:ln/>
        </p:spPr>
      </p:sp>
      <p:sp>
        <p:nvSpPr>
          <p:cNvPr id="225283"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14</a:t>
            </a:fld>
            <a:endParaRPr lang="en-US"/>
          </a:p>
        </p:txBody>
      </p:sp>
    </p:spTree>
    <p:extLst>
      <p:ext uri="{BB962C8B-B14F-4D97-AF65-F5344CB8AC3E}">
        <p14:creationId xmlns:p14="http://schemas.microsoft.com/office/powerpoint/2010/main" val="4217752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16</a:t>
            </a:fld>
            <a:endParaRPr lang="en-US"/>
          </a:p>
        </p:txBody>
      </p:sp>
    </p:spTree>
    <p:extLst>
      <p:ext uri="{BB962C8B-B14F-4D97-AF65-F5344CB8AC3E}">
        <p14:creationId xmlns:p14="http://schemas.microsoft.com/office/powerpoint/2010/main" val="1312094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2746A5-5013-4FEC-AC8F-FDBD31241FA4}" type="slidenum">
              <a:rPr lang="en-US"/>
              <a:pPr/>
              <a:t>20</a:t>
            </a:fld>
            <a:endParaRPr lang="en-US"/>
          </a:p>
        </p:txBody>
      </p:sp>
      <p:sp>
        <p:nvSpPr>
          <p:cNvPr id="231426" name="Rectangle 2"/>
          <p:cNvSpPr>
            <a:spLocks noGrp="1" noRot="1" noChangeAspect="1" noChangeArrowheads="1" noTextEdit="1"/>
          </p:cNvSpPr>
          <p:nvPr>
            <p:ph type="sldImg"/>
          </p:nvPr>
        </p:nvSpPr>
        <p:spPr>
          <a:xfrm>
            <a:off x="381000" y="685800"/>
            <a:ext cx="6096000" cy="3429000"/>
          </a:xfrm>
          <a:ln/>
        </p:spPr>
      </p:sp>
      <p:sp>
        <p:nvSpPr>
          <p:cNvPr id="231427"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D60E13-A65F-4289-9112-7F20628745AA}" type="slidenum">
              <a:rPr lang="en-US"/>
              <a:pPr/>
              <a:t>21</a:t>
            </a:fld>
            <a:endParaRPr lang="en-US"/>
          </a:p>
        </p:txBody>
      </p:sp>
      <p:sp>
        <p:nvSpPr>
          <p:cNvPr id="233474" name="Rectangle 2"/>
          <p:cNvSpPr>
            <a:spLocks noGrp="1" noRot="1" noChangeAspect="1" noChangeArrowheads="1" noTextEdit="1"/>
          </p:cNvSpPr>
          <p:nvPr>
            <p:ph type="sldImg"/>
          </p:nvPr>
        </p:nvSpPr>
        <p:spPr>
          <a:xfrm>
            <a:off x="381000" y="685800"/>
            <a:ext cx="6096000" cy="3429000"/>
          </a:xfrm>
          <a:ln/>
        </p:spPr>
      </p:sp>
      <p:sp>
        <p:nvSpPr>
          <p:cNvPr id="233475"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8221DE-63D0-41F5-80E2-0CFCB9292A0C}" type="slidenum">
              <a:rPr lang="en-US"/>
              <a:pPr/>
              <a:t>22</a:t>
            </a:fld>
            <a:endParaRPr lang="en-US"/>
          </a:p>
        </p:txBody>
      </p:sp>
      <p:sp>
        <p:nvSpPr>
          <p:cNvPr id="235522" name="Rectangle 2"/>
          <p:cNvSpPr>
            <a:spLocks noGrp="1" noRot="1" noChangeAspect="1" noChangeArrowheads="1" noTextEdit="1"/>
          </p:cNvSpPr>
          <p:nvPr>
            <p:ph type="sldImg"/>
          </p:nvPr>
        </p:nvSpPr>
        <p:spPr>
          <a:xfrm>
            <a:off x="381000" y="685800"/>
            <a:ext cx="6096000" cy="3429000"/>
          </a:xfrm>
          <a:ln/>
        </p:spPr>
      </p:sp>
      <p:sp>
        <p:nvSpPr>
          <p:cNvPr id="235523"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1CAB-AB50-454B-B04D-E06D056642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2DF1B7-E36E-6D4C-92F5-EFE2BEAFC5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5ECD7F-BEA5-4D4D-BE8A-03D4AE9DEBC7}"/>
              </a:ext>
            </a:extLst>
          </p:cNvPr>
          <p:cNvSpPr>
            <a:spLocks noGrp="1"/>
          </p:cNvSpPr>
          <p:nvPr>
            <p:ph type="dt" sz="half" idx="10"/>
          </p:nvPr>
        </p:nvSpPr>
        <p:spPr/>
        <p:txBody>
          <a:bodyPr/>
          <a:lstStyle/>
          <a:p>
            <a:fld id="{BA763BF8-AC66-E249-9CE8-8353EEB16B82}" type="datetimeFigureOut">
              <a:rPr lang="en-US" smtClean="0"/>
              <a:t>3/29/21</a:t>
            </a:fld>
            <a:endParaRPr lang="en-US"/>
          </a:p>
        </p:txBody>
      </p:sp>
      <p:sp>
        <p:nvSpPr>
          <p:cNvPr id="5" name="Footer Placeholder 4">
            <a:extLst>
              <a:ext uri="{FF2B5EF4-FFF2-40B4-BE49-F238E27FC236}">
                <a16:creationId xmlns:a16="http://schemas.microsoft.com/office/drawing/2014/main" id="{5F388066-452A-8245-8511-94BFE62FC1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1A180D-DD45-F346-BE9B-3E8AF1BD6ABB}"/>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4253115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71B4-4124-0844-9579-981889A163AD}"/>
              </a:ext>
            </a:extLst>
          </p:cNvPr>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63037BA5-B7DB-8244-A55A-020B13A390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61EA8-2460-5340-BE0E-0EEF224DFF4A}"/>
              </a:ext>
            </a:extLst>
          </p:cNvPr>
          <p:cNvSpPr>
            <a:spLocks noGrp="1"/>
          </p:cNvSpPr>
          <p:nvPr>
            <p:ph type="dt" sz="half" idx="10"/>
          </p:nvPr>
        </p:nvSpPr>
        <p:spPr/>
        <p:txBody>
          <a:bodyPr/>
          <a:lstStyle/>
          <a:p>
            <a:fld id="{BA763BF8-AC66-E249-9CE8-8353EEB16B82}" type="datetimeFigureOut">
              <a:rPr lang="en-US" smtClean="0"/>
              <a:t>3/29/21</a:t>
            </a:fld>
            <a:endParaRPr lang="en-US"/>
          </a:p>
        </p:txBody>
      </p:sp>
      <p:sp>
        <p:nvSpPr>
          <p:cNvPr id="5" name="Footer Placeholder 4">
            <a:extLst>
              <a:ext uri="{FF2B5EF4-FFF2-40B4-BE49-F238E27FC236}">
                <a16:creationId xmlns:a16="http://schemas.microsoft.com/office/drawing/2014/main" id="{66AA5A18-8E9C-134B-83B1-4E06F30D4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148EE6-42F5-6848-B2CE-7E9DBFD5A442}"/>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1172065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5BDBDF-524C-154B-9900-44A8F819B6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1D9678-B3E4-D940-AE48-EC66DF483E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946D9-D246-D843-B05D-A5AF81C8AEA6}"/>
              </a:ext>
            </a:extLst>
          </p:cNvPr>
          <p:cNvSpPr>
            <a:spLocks noGrp="1"/>
          </p:cNvSpPr>
          <p:nvPr>
            <p:ph type="dt" sz="half" idx="10"/>
          </p:nvPr>
        </p:nvSpPr>
        <p:spPr/>
        <p:txBody>
          <a:bodyPr/>
          <a:lstStyle/>
          <a:p>
            <a:fld id="{BA763BF8-AC66-E249-9CE8-8353EEB16B82}" type="datetimeFigureOut">
              <a:rPr lang="en-US" smtClean="0"/>
              <a:t>3/29/21</a:t>
            </a:fld>
            <a:endParaRPr lang="en-US"/>
          </a:p>
        </p:txBody>
      </p:sp>
      <p:sp>
        <p:nvSpPr>
          <p:cNvPr id="5" name="Footer Placeholder 4">
            <a:extLst>
              <a:ext uri="{FF2B5EF4-FFF2-40B4-BE49-F238E27FC236}">
                <a16:creationId xmlns:a16="http://schemas.microsoft.com/office/drawing/2014/main" id="{0EE22E6F-3988-E74E-B293-BD840BD63B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66EBE-72AA-174F-9968-BF4561A9EE79}"/>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3168695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51618" y="274638"/>
            <a:ext cx="9230783"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2351618" y="1600201"/>
            <a:ext cx="4512733"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7067552" y="1600201"/>
            <a:ext cx="4514849"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noChangeArrowheads="1"/>
          </p:cNvSpPr>
          <p:nvPr>
            <p:ph type="dt" sz="half" idx="10"/>
          </p:nvPr>
        </p:nvSpPr>
        <p:spPr>
          <a:xfrm>
            <a:off x="609600" y="6381751"/>
            <a:ext cx="2844800" cy="339725"/>
          </a:xfrm>
          <a:prstGeom prst="rect">
            <a:avLst/>
          </a:prstGeom>
          <a:ln/>
        </p:spPr>
        <p:txBody>
          <a:bodyPr/>
          <a:lstStyle>
            <a:lvl1pPr>
              <a:defRPr/>
            </a:lvl1pPr>
          </a:lstStyle>
          <a:p>
            <a:r>
              <a:rPr lang="en-US"/>
              <a:t>Slide </a:t>
            </a:r>
            <a:fld id="{BDF85106-AC1E-B04B-98E8-4099A3202C19}" type="slidenum">
              <a:rPr lang="en-US" smtClean="0"/>
              <a:pPr/>
              <a:t>‹#›</a:t>
            </a:fld>
            <a:endParaRPr lang="en-US"/>
          </a:p>
        </p:txBody>
      </p:sp>
    </p:spTree>
    <p:extLst>
      <p:ext uri="{BB962C8B-B14F-4D97-AF65-F5344CB8AC3E}">
        <p14:creationId xmlns:p14="http://schemas.microsoft.com/office/powerpoint/2010/main" val="2435212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689C8-E319-A140-81ED-8DC64C3BEE59}"/>
              </a:ext>
            </a:extLst>
          </p:cNvPr>
          <p:cNvSpPr>
            <a:spLocks noGrp="1"/>
          </p:cNvSpPr>
          <p:nvPr>
            <p:ph type="title"/>
          </p:nvPr>
        </p:nvSpPr>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461AA9F8-7BF4-3649-A3FA-F82572D370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009B26-5D8A-9D40-BB52-E4E2136A219F}"/>
              </a:ext>
            </a:extLst>
          </p:cNvPr>
          <p:cNvSpPr>
            <a:spLocks noGrp="1"/>
          </p:cNvSpPr>
          <p:nvPr>
            <p:ph type="dt" sz="half" idx="10"/>
          </p:nvPr>
        </p:nvSpPr>
        <p:spPr/>
        <p:txBody>
          <a:bodyPr/>
          <a:lstStyle/>
          <a:p>
            <a:fld id="{BA763BF8-AC66-E249-9CE8-8353EEB16B82}" type="datetimeFigureOut">
              <a:rPr lang="en-US" smtClean="0"/>
              <a:t>3/29/21</a:t>
            </a:fld>
            <a:endParaRPr lang="en-US"/>
          </a:p>
        </p:txBody>
      </p:sp>
      <p:sp>
        <p:nvSpPr>
          <p:cNvPr id="5" name="Footer Placeholder 4">
            <a:extLst>
              <a:ext uri="{FF2B5EF4-FFF2-40B4-BE49-F238E27FC236}">
                <a16:creationId xmlns:a16="http://schemas.microsoft.com/office/drawing/2014/main" id="{07119CF7-10D8-E940-9A76-756E34A7C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6FA0CD-3811-3C41-B371-D9F541386BE2}"/>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115638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17C31-3AE3-B44B-B806-C9F7646E11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FC74CB-1E9D-EB47-8273-E824D634B8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5BB330-9C49-E846-B60B-26EFB104483D}"/>
              </a:ext>
            </a:extLst>
          </p:cNvPr>
          <p:cNvSpPr>
            <a:spLocks noGrp="1"/>
          </p:cNvSpPr>
          <p:nvPr>
            <p:ph type="dt" sz="half" idx="10"/>
          </p:nvPr>
        </p:nvSpPr>
        <p:spPr/>
        <p:txBody>
          <a:bodyPr/>
          <a:lstStyle/>
          <a:p>
            <a:fld id="{BA763BF8-AC66-E249-9CE8-8353EEB16B82}" type="datetimeFigureOut">
              <a:rPr lang="en-US" smtClean="0"/>
              <a:t>3/29/21</a:t>
            </a:fld>
            <a:endParaRPr lang="en-US"/>
          </a:p>
        </p:txBody>
      </p:sp>
      <p:sp>
        <p:nvSpPr>
          <p:cNvPr id="5" name="Footer Placeholder 4">
            <a:extLst>
              <a:ext uri="{FF2B5EF4-FFF2-40B4-BE49-F238E27FC236}">
                <a16:creationId xmlns:a16="http://schemas.microsoft.com/office/drawing/2014/main" id="{240F3F64-CB85-5540-85B6-11151A6F0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9ABE2C-7E2E-0044-8A23-C847A87F887F}"/>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7439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DC9C6-7794-4045-9C4D-F389DF84787E}"/>
              </a:ext>
            </a:extLst>
          </p:cNvPr>
          <p:cNvSpPr>
            <a:spLocks noGrp="1"/>
          </p:cNvSpPr>
          <p:nvPr>
            <p:ph type="title"/>
          </p:nvPr>
        </p:nvSpPr>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F681D370-B4F7-274E-98C3-09FFAD98BF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FBAC88-D941-6147-9BC6-F33ABF1BE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8BC82D-C44F-134E-B602-6D1762D7416F}"/>
              </a:ext>
            </a:extLst>
          </p:cNvPr>
          <p:cNvSpPr>
            <a:spLocks noGrp="1"/>
          </p:cNvSpPr>
          <p:nvPr>
            <p:ph type="dt" sz="half" idx="10"/>
          </p:nvPr>
        </p:nvSpPr>
        <p:spPr/>
        <p:txBody>
          <a:bodyPr/>
          <a:lstStyle/>
          <a:p>
            <a:fld id="{BA763BF8-AC66-E249-9CE8-8353EEB16B82}" type="datetimeFigureOut">
              <a:rPr lang="en-US" smtClean="0"/>
              <a:t>3/29/21</a:t>
            </a:fld>
            <a:endParaRPr lang="en-US"/>
          </a:p>
        </p:txBody>
      </p:sp>
      <p:sp>
        <p:nvSpPr>
          <p:cNvPr id="6" name="Footer Placeholder 5">
            <a:extLst>
              <a:ext uri="{FF2B5EF4-FFF2-40B4-BE49-F238E27FC236}">
                <a16:creationId xmlns:a16="http://schemas.microsoft.com/office/drawing/2014/main" id="{2C1A3F2C-46AC-2D48-BDEA-4E97468C17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205A3C-80D0-A34A-84B9-73C7AAA7722B}"/>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826684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B601-30AA-864B-8CAE-D7462F472E51}"/>
              </a:ext>
            </a:extLst>
          </p:cNvPr>
          <p:cNvSpPr>
            <a:spLocks noGrp="1"/>
          </p:cNvSpPr>
          <p:nvPr>
            <p:ph type="title"/>
          </p:nvPr>
        </p:nvSpPr>
        <p:spPr>
          <a:xfrm>
            <a:off x="839788" y="365125"/>
            <a:ext cx="10515600" cy="1325563"/>
          </a:xfrm>
        </p:spPr>
        <p:txBody>
          <a:bodyPr/>
          <a:lstStyle>
            <a:lvl1pPr algn="ctr">
              <a:defRPr/>
            </a:lvl1pPr>
          </a:lstStyle>
          <a:p>
            <a:r>
              <a:rPr lang="en-US" dirty="0"/>
              <a:t>Click to edit Master title style</a:t>
            </a:r>
          </a:p>
        </p:txBody>
      </p:sp>
      <p:sp>
        <p:nvSpPr>
          <p:cNvPr id="3" name="Text Placeholder 2">
            <a:extLst>
              <a:ext uri="{FF2B5EF4-FFF2-40B4-BE49-F238E27FC236}">
                <a16:creationId xmlns:a16="http://schemas.microsoft.com/office/drawing/2014/main" id="{2CCEE3AF-3CA2-544A-B58C-238A02761B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EF6DCA-044C-9749-984C-1F786319E5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B7EDD4-FD70-F84D-8856-EAA12A6793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A30E22-29DF-6244-A34F-F79E5EED9F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99684B-46CD-D144-AD76-83D9E3F6ED87}"/>
              </a:ext>
            </a:extLst>
          </p:cNvPr>
          <p:cNvSpPr>
            <a:spLocks noGrp="1"/>
          </p:cNvSpPr>
          <p:nvPr>
            <p:ph type="dt" sz="half" idx="10"/>
          </p:nvPr>
        </p:nvSpPr>
        <p:spPr/>
        <p:txBody>
          <a:bodyPr/>
          <a:lstStyle/>
          <a:p>
            <a:fld id="{BA763BF8-AC66-E249-9CE8-8353EEB16B82}" type="datetimeFigureOut">
              <a:rPr lang="en-US" smtClean="0"/>
              <a:t>3/29/21</a:t>
            </a:fld>
            <a:endParaRPr lang="en-US"/>
          </a:p>
        </p:txBody>
      </p:sp>
      <p:sp>
        <p:nvSpPr>
          <p:cNvPr id="8" name="Footer Placeholder 7">
            <a:extLst>
              <a:ext uri="{FF2B5EF4-FFF2-40B4-BE49-F238E27FC236}">
                <a16:creationId xmlns:a16="http://schemas.microsoft.com/office/drawing/2014/main" id="{618DBBD2-1778-114E-9148-5913A78D3B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F1E1B6-2DCB-7E4C-92CF-3A6FD26BA9A8}"/>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258992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01768-18F4-944D-8B40-29B5C7AC0786}"/>
              </a:ext>
            </a:extLst>
          </p:cNvPr>
          <p:cNvSpPr>
            <a:spLocks noGrp="1"/>
          </p:cNvSpPr>
          <p:nvPr>
            <p:ph type="title"/>
          </p:nvPr>
        </p:nvSpPr>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2663B43E-21A1-7545-9A35-CC87E7747FEB}"/>
              </a:ext>
            </a:extLst>
          </p:cNvPr>
          <p:cNvSpPr>
            <a:spLocks noGrp="1"/>
          </p:cNvSpPr>
          <p:nvPr>
            <p:ph type="dt" sz="half" idx="10"/>
          </p:nvPr>
        </p:nvSpPr>
        <p:spPr/>
        <p:txBody>
          <a:bodyPr/>
          <a:lstStyle/>
          <a:p>
            <a:fld id="{BA763BF8-AC66-E249-9CE8-8353EEB16B82}" type="datetimeFigureOut">
              <a:rPr lang="en-US" smtClean="0"/>
              <a:t>3/29/21</a:t>
            </a:fld>
            <a:endParaRPr lang="en-US"/>
          </a:p>
        </p:txBody>
      </p:sp>
      <p:sp>
        <p:nvSpPr>
          <p:cNvPr id="4" name="Footer Placeholder 3">
            <a:extLst>
              <a:ext uri="{FF2B5EF4-FFF2-40B4-BE49-F238E27FC236}">
                <a16:creationId xmlns:a16="http://schemas.microsoft.com/office/drawing/2014/main" id="{2B9654D0-04B2-2548-9FBD-5242066802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B61330-9DBE-AB4A-9C30-E72F61C85BF4}"/>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62154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364A2-06CD-5C40-9B1C-1FF81AF5E478}"/>
              </a:ext>
            </a:extLst>
          </p:cNvPr>
          <p:cNvSpPr>
            <a:spLocks noGrp="1"/>
          </p:cNvSpPr>
          <p:nvPr>
            <p:ph type="dt" sz="half" idx="10"/>
          </p:nvPr>
        </p:nvSpPr>
        <p:spPr/>
        <p:txBody>
          <a:bodyPr/>
          <a:lstStyle/>
          <a:p>
            <a:fld id="{BA763BF8-AC66-E249-9CE8-8353EEB16B82}" type="datetimeFigureOut">
              <a:rPr lang="en-US" smtClean="0"/>
              <a:t>3/29/21</a:t>
            </a:fld>
            <a:endParaRPr lang="en-US"/>
          </a:p>
        </p:txBody>
      </p:sp>
      <p:sp>
        <p:nvSpPr>
          <p:cNvPr id="3" name="Footer Placeholder 2">
            <a:extLst>
              <a:ext uri="{FF2B5EF4-FFF2-40B4-BE49-F238E27FC236}">
                <a16:creationId xmlns:a16="http://schemas.microsoft.com/office/drawing/2014/main" id="{567D1A39-4A51-624D-AF88-C45CB1B928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510F21-1DE7-B243-BD5D-08AA9D30CC9A}"/>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285683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61C07-986E-D44C-8084-EF23A87A8D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E60D54-D6EE-B444-9F23-1B02E8FE9C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F8DD51-C767-5847-A748-1B10D8F52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1E32EC-E8AF-6F43-89E4-0CE93890C950}"/>
              </a:ext>
            </a:extLst>
          </p:cNvPr>
          <p:cNvSpPr>
            <a:spLocks noGrp="1"/>
          </p:cNvSpPr>
          <p:nvPr>
            <p:ph type="dt" sz="half" idx="10"/>
          </p:nvPr>
        </p:nvSpPr>
        <p:spPr/>
        <p:txBody>
          <a:bodyPr/>
          <a:lstStyle/>
          <a:p>
            <a:fld id="{BA763BF8-AC66-E249-9CE8-8353EEB16B82}" type="datetimeFigureOut">
              <a:rPr lang="en-US" smtClean="0"/>
              <a:t>3/29/21</a:t>
            </a:fld>
            <a:endParaRPr lang="en-US"/>
          </a:p>
        </p:txBody>
      </p:sp>
      <p:sp>
        <p:nvSpPr>
          <p:cNvPr id="6" name="Footer Placeholder 5">
            <a:extLst>
              <a:ext uri="{FF2B5EF4-FFF2-40B4-BE49-F238E27FC236}">
                <a16:creationId xmlns:a16="http://schemas.microsoft.com/office/drawing/2014/main" id="{B34BCBE3-C6BF-E444-A8F7-417155533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2E21D-8539-E647-9CBC-4BB7BC817D13}"/>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956155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DD87-2747-1E4D-8525-CAB9F080E41E}"/>
              </a:ext>
            </a:extLst>
          </p:cNvPr>
          <p:cNvSpPr>
            <a:spLocks noGrp="1"/>
          </p:cNvSpPr>
          <p:nvPr>
            <p:ph type="title"/>
          </p:nvPr>
        </p:nvSpPr>
        <p:spPr>
          <a:xfrm>
            <a:off x="839788" y="457200"/>
            <a:ext cx="3932237" cy="1600200"/>
          </a:xfrm>
        </p:spPr>
        <p:txBody>
          <a:bodyPr anchor="b"/>
          <a:lstStyle>
            <a:lvl1pPr algn="ct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BC77A76-802C-774E-B82D-A7FD679370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90B91A-5C3A-AE4D-9E83-3E73662DE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3249E4-BD91-E94D-8D56-78F34E2E9AD6}"/>
              </a:ext>
            </a:extLst>
          </p:cNvPr>
          <p:cNvSpPr>
            <a:spLocks noGrp="1"/>
          </p:cNvSpPr>
          <p:nvPr>
            <p:ph type="dt" sz="half" idx="10"/>
          </p:nvPr>
        </p:nvSpPr>
        <p:spPr/>
        <p:txBody>
          <a:bodyPr/>
          <a:lstStyle/>
          <a:p>
            <a:fld id="{BA763BF8-AC66-E249-9CE8-8353EEB16B82}" type="datetimeFigureOut">
              <a:rPr lang="en-US" smtClean="0"/>
              <a:t>3/29/21</a:t>
            </a:fld>
            <a:endParaRPr lang="en-US"/>
          </a:p>
        </p:txBody>
      </p:sp>
      <p:sp>
        <p:nvSpPr>
          <p:cNvPr id="6" name="Footer Placeholder 5">
            <a:extLst>
              <a:ext uri="{FF2B5EF4-FFF2-40B4-BE49-F238E27FC236}">
                <a16:creationId xmlns:a16="http://schemas.microsoft.com/office/drawing/2014/main" id="{E075AB9F-6D7B-7B49-A36C-B2BBCD10D8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8DD4DB-B81E-1446-A526-4F8844BC9B4A}"/>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631153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980386-ACEA-864A-8B44-C8DEA7D4F6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05CBA7B-6DA4-B74E-ACD6-EC151070E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6E6E3B-4059-8547-9F14-BCA09AE962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BA763BF8-AC66-E249-9CE8-8353EEB16B82}" type="datetimeFigureOut">
              <a:rPr lang="en-US" smtClean="0"/>
              <a:pPr/>
              <a:t>3/29/21</a:t>
            </a:fld>
            <a:endParaRPr lang="en-US"/>
          </a:p>
        </p:txBody>
      </p:sp>
      <p:sp>
        <p:nvSpPr>
          <p:cNvPr id="5" name="Footer Placeholder 4">
            <a:extLst>
              <a:ext uri="{FF2B5EF4-FFF2-40B4-BE49-F238E27FC236}">
                <a16:creationId xmlns:a16="http://schemas.microsoft.com/office/drawing/2014/main" id="{817AE399-81D5-3E44-AA7A-88DFA85719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B2DF6F86-94CE-CF4F-93B3-A2367D4D2B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2D21E121-49A3-D64E-A5F9-356C90050E44}" type="slidenum">
              <a:rPr lang="en-US" smtClean="0"/>
              <a:pPr/>
              <a:t>‹#›</a:t>
            </a:fld>
            <a:endParaRPr lang="en-US"/>
          </a:p>
        </p:txBody>
      </p:sp>
    </p:spTree>
    <p:extLst>
      <p:ext uri="{BB962C8B-B14F-4D97-AF65-F5344CB8AC3E}">
        <p14:creationId xmlns:p14="http://schemas.microsoft.com/office/powerpoint/2010/main" val="3805489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a:t>Regression</a:t>
            </a:r>
          </a:p>
        </p:txBody>
      </p:sp>
      <p:sp>
        <p:nvSpPr>
          <p:cNvPr id="3" name="Subtitle 2"/>
          <p:cNvSpPr>
            <a:spLocks noGrp="1"/>
          </p:cNvSpPr>
          <p:nvPr>
            <p:ph type="subTitle" idx="1"/>
          </p:nvPr>
        </p:nvSpPr>
        <p:spPr>
          <a:xfrm>
            <a:off x="1524000" y="3869324"/>
            <a:ext cx="9144000" cy="1655762"/>
          </a:xfrm>
        </p:spPr>
        <p:txBody>
          <a:bodyPr/>
          <a:lstStyle/>
          <a:p>
            <a:r>
              <a:rPr lang="en-GB" dirty="0"/>
              <a:t>Vanessa </a:t>
            </a:r>
            <a:r>
              <a:rPr lang="en-GB" dirty="0" err="1"/>
              <a:t>LoBue</a:t>
            </a:r>
            <a:endParaRPr lang="en-GB" dirty="0"/>
          </a:p>
          <a:p>
            <a:r>
              <a:rPr lang="en-GB" dirty="0"/>
              <a:t>Jamil </a:t>
            </a:r>
            <a:r>
              <a:rPr lang="en-GB" dirty="0" err="1"/>
              <a:t>Bhanji</a:t>
            </a:r>
            <a:endParaRPr lang="en-GB" dirty="0"/>
          </a:p>
          <a:p>
            <a:r>
              <a:rPr lang="en-GB" dirty="0"/>
              <a:t>with a little help from Andy Field</a:t>
            </a:r>
          </a:p>
        </p:txBody>
      </p:sp>
    </p:spTree>
    <p:extLst>
      <p:ext uri="{BB962C8B-B14F-4D97-AF65-F5344CB8AC3E}">
        <p14:creationId xmlns:p14="http://schemas.microsoft.com/office/powerpoint/2010/main" val="90758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2667000" y="228600"/>
            <a:ext cx="7772400" cy="1143000"/>
          </a:xfrm>
          <a:noFill/>
          <a:ln/>
        </p:spPr>
        <p:txBody>
          <a:bodyPr/>
          <a:lstStyle/>
          <a:p>
            <a:r>
              <a:rPr lang="en-GB" i="1">
                <a:sym typeface="Symbol" pitchFamily="18" charset="2"/>
              </a:rPr>
              <a:t>b</a:t>
            </a:r>
            <a:r>
              <a:rPr lang="en-GB" i="1" baseline="-25000"/>
              <a:t>0</a:t>
            </a:r>
            <a:endParaRPr lang="en-GB"/>
          </a:p>
        </p:txBody>
      </p:sp>
      <p:sp>
        <p:nvSpPr>
          <p:cNvPr id="222211" name="Rectangle 3"/>
          <p:cNvSpPr>
            <a:spLocks noGrp="1" noChangeArrowheads="1"/>
          </p:cNvSpPr>
          <p:nvPr>
            <p:ph type="body" idx="1"/>
          </p:nvPr>
        </p:nvSpPr>
        <p:spPr>
          <a:xfrm>
            <a:off x="798285" y="1656444"/>
            <a:ext cx="10363199" cy="4311650"/>
          </a:xfrm>
          <a:noFill/>
          <a:ln/>
        </p:spPr>
        <p:txBody>
          <a:bodyPr/>
          <a:lstStyle/>
          <a:p>
            <a:pPr>
              <a:lnSpc>
                <a:spcPct val="90000"/>
              </a:lnSpc>
              <a:spcAft>
                <a:spcPct val="50000"/>
              </a:spcAft>
            </a:pPr>
            <a:r>
              <a:rPr lang="en-GB" sz="4000" i="1" dirty="0">
                <a:sym typeface="Symbol" pitchFamily="18" charset="2"/>
              </a:rPr>
              <a:t>b</a:t>
            </a:r>
            <a:r>
              <a:rPr lang="en-GB" sz="4000" i="1" baseline="-25000" dirty="0"/>
              <a:t>0</a:t>
            </a:r>
            <a:r>
              <a:rPr lang="en-GB" sz="4000" i="1" baseline="-25000" dirty="0">
                <a:effectLst>
                  <a:outerShdw blurRad="38100" dist="38100" dir="2700000" algn="tl">
                    <a:srgbClr val="C0C0C0"/>
                  </a:outerShdw>
                </a:effectLst>
              </a:rPr>
              <a:t> </a:t>
            </a:r>
            <a:r>
              <a:rPr lang="en-GB" sz="4000" dirty="0"/>
              <a:t>is the intercept</a:t>
            </a:r>
            <a:r>
              <a:rPr lang="en-GB" sz="3600" dirty="0"/>
              <a:t>.</a:t>
            </a:r>
          </a:p>
          <a:p>
            <a:pPr>
              <a:lnSpc>
                <a:spcPct val="90000"/>
              </a:lnSpc>
              <a:spcAft>
                <a:spcPct val="50000"/>
              </a:spcAft>
            </a:pPr>
            <a:r>
              <a:rPr lang="en-GB" sz="3600" dirty="0"/>
              <a:t>The intercept is the value of the </a:t>
            </a:r>
            <a:r>
              <a:rPr lang="en-GB" sz="3600" i="1" dirty="0"/>
              <a:t>Y</a:t>
            </a:r>
            <a:r>
              <a:rPr lang="en-GB" sz="3600" dirty="0"/>
              <a:t> variable when all </a:t>
            </a:r>
            <a:r>
              <a:rPr lang="en-GB" sz="3600" i="1" dirty="0" err="1"/>
              <a:t>X</a:t>
            </a:r>
            <a:r>
              <a:rPr lang="en-GB" sz="3600" dirty="0" err="1"/>
              <a:t>s</a:t>
            </a:r>
            <a:r>
              <a:rPr lang="en-GB" sz="3600" dirty="0"/>
              <a:t> = 0.</a:t>
            </a:r>
          </a:p>
          <a:p>
            <a:pPr>
              <a:lnSpc>
                <a:spcPct val="90000"/>
              </a:lnSpc>
              <a:spcAft>
                <a:spcPct val="50000"/>
              </a:spcAft>
            </a:pPr>
            <a:r>
              <a:rPr lang="en-GB" sz="4000" dirty="0"/>
              <a:t>This is the point at which the model plane crosses the </a:t>
            </a:r>
            <a:r>
              <a:rPr lang="en-GB" sz="4000" i="1" dirty="0"/>
              <a:t>Y</a:t>
            </a:r>
            <a:r>
              <a:rPr lang="en-GB" sz="4000" dirty="0"/>
              <a:t>-axis (vertical).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2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22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22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1"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a:xfrm>
            <a:off x="537029" y="228600"/>
            <a:ext cx="11088914" cy="1143000"/>
          </a:xfrm>
          <a:noFill/>
          <a:ln/>
        </p:spPr>
        <p:txBody>
          <a:bodyPr/>
          <a:lstStyle/>
          <a:p>
            <a:r>
              <a:rPr lang="en-GB" dirty="0">
                <a:sym typeface="Symbol" pitchFamily="18" charset="2"/>
              </a:rPr>
              <a:t>Beta Values</a:t>
            </a:r>
            <a:endParaRPr lang="en-GB" i="1" baseline="-25000" dirty="0"/>
          </a:p>
        </p:txBody>
      </p:sp>
      <p:sp>
        <p:nvSpPr>
          <p:cNvPr id="224259" name="Rectangle 3"/>
          <p:cNvSpPr>
            <a:spLocks noGrp="1" noChangeArrowheads="1"/>
          </p:cNvSpPr>
          <p:nvPr>
            <p:ph type="body" idx="1"/>
          </p:nvPr>
        </p:nvSpPr>
        <p:spPr>
          <a:xfrm>
            <a:off x="970643" y="1577522"/>
            <a:ext cx="10452100" cy="4025900"/>
          </a:xfrm>
          <a:noFill/>
          <a:ln/>
        </p:spPr>
        <p:txBody>
          <a:bodyPr/>
          <a:lstStyle/>
          <a:p>
            <a:r>
              <a:rPr lang="en-GB" sz="3600" i="1" dirty="0">
                <a:sym typeface="Symbol" pitchFamily="18" charset="2"/>
              </a:rPr>
              <a:t>b</a:t>
            </a:r>
            <a:r>
              <a:rPr lang="en-GB" sz="3600" i="1" baseline="-25000" dirty="0"/>
              <a:t>1</a:t>
            </a:r>
            <a:r>
              <a:rPr lang="en-GB" sz="3600" i="1" baseline="-25000" dirty="0">
                <a:effectLst>
                  <a:outerShdw blurRad="38100" dist="38100" dir="2700000" algn="tl">
                    <a:srgbClr val="C0C0C0"/>
                  </a:outerShdw>
                </a:effectLst>
              </a:rPr>
              <a:t> </a:t>
            </a:r>
            <a:r>
              <a:rPr lang="en-GB" sz="3600" dirty="0"/>
              <a:t>is the coefficient for variable 1.</a:t>
            </a:r>
          </a:p>
          <a:p>
            <a:r>
              <a:rPr lang="en-GB" sz="3600" i="1" dirty="0">
                <a:sym typeface="Symbol" pitchFamily="18" charset="2"/>
              </a:rPr>
              <a:t>b</a:t>
            </a:r>
            <a:r>
              <a:rPr lang="en-GB" sz="3600" i="1" baseline="-25000" dirty="0"/>
              <a:t>2</a:t>
            </a:r>
            <a:r>
              <a:rPr lang="en-GB" sz="3600" i="1" baseline="-25000" dirty="0">
                <a:effectLst>
                  <a:outerShdw blurRad="38100" dist="38100" dir="2700000" algn="tl">
                    <a:srgbClr val="C0C0C0"/>
                  </a:outerShdw>
                </a:effectLst>
              </a:rPr>
              <a:t> </a:t>
            </a:r>
            <a:r>
              <a:rPr lang="en-GB" sz="3600" dirty="0"/>
              <a:t>is the coefficient for variable 2.</a:t>
            </a:r>
          </a:p>
          <a:p>
            <a:r>
              <a:rPr lang="en-GB" sz="3600" i="1" dirty="0" err="1">
                <a:sym typeface="Symbol" pitchFamily="18" charset="2"/>
              </a:rPr>
              <a:t>b</a:t>
            </a:r>
            <a:r>
              <a:rPr lang="en-GB" sz="3600" i="1" baseline="-25000" dirty="0" err="1"/>
              <a:t>n</a:t>
            </a:r>
            <a:r>
              <a:rPr lang="en-GB" sz="3600" i="1" baseline="-25000" dirty="0">
                <a:effectLst>
                  <a:outerShdw blurRad="38100" dist="38100" dir="2700000" algn="tl">
                    <a:srgbClr val="C0C0C0"/>
                  </a:outerShdw>
                </a:effectLst>
              </a:rPr>
              <a:t> </a:t>
            </a:r>
            <a:r>
              <a:rPr lang="en-GB" sz="3600" dirty="0"/>
              <a:t>is the coefficient for </a:t>
            </a:r>
            <a:r>
              <a:rPr lang="en-GB" sz="3600" i="1" dirty="0"/>
              <a:t>n</a:t>
            </a:r>
            <a:r>
              <a:rPr lang="en-GB" sz="3600" baseline="30000" dirty="0"/>
              <a:t>th</a:t>
            </a:r>
            <a:r>
              <a:rPr lang="en-GB" sz="3600" dirty="0"/>
              <a:t> variable.</a:t>
            </a:r>
            <a:endParaRPr lang="en-GB"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2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42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42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GB" sz="4000" dirty="0"/>
              <a:t>Estimation: the Method of Least Squares</a:t>
            </a:r>
            <a:endParaRPr lang="en-US" sz="4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51" y="1630490"/>
            <a:ext cx="4793107" cy="4727448"/>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6438902" y="3336148"/>
                <a:ext cx="4226605" cy="848566"/>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m:t>Total</m:t>
                      </m:r>
                      <m:r>
                        <m:rPr>
                          <m:nor/>
                        </m:rPr>
                        <a:rPr lang="en-GB"/>
                        <m:t> </m:t>
                      </m:r>
                      <m:r>
                        <m:rPr>
                          <m:nor/>
                        </m:rPr>
                        <a:rPr lang="en-GB"/>
                        <m:t>error</m:t>
                      </m:r>
                      <m:r>
                        <a:rPr lang="en-GB" i="0">
                          <a:latin typeface="Cambria Math" charset="0"/>
                        </a:rPr>
                        <m:t>= </m:t>
                      </m:r>
                      <m:nary>
                        <m:naryPr>
                          <m:chr m:val="∑"/>
                          <m:limLoc m:val="undOvr"/>
                          <m:ctrlPr>
                            <a:rPr lang="en-GB" i="1">
                              <a:latin typeface="Cambria Math" panose="02040503050406030204" pitchFamily="18" charset="0"/>
                            </a:rPr>
                          </m:ctrlPr>
                        </m:naryPr>
                        <m:sub>
                          <m:r>
                            <a:rPr lang="en-GB" i="1">
                              <a:latin typeface="Cambria Math" charset="0"/>
                            </a:rPr>
                            <m:t>𝑖</m:t>
                          </m:r>
                          <m:r>
                            <a:rPr lang="en-GB" i="0">
                              <a:latin typeface="Cambria Math" charset="0"/>
                            </a:rPr>
                            <m:t>=1</m:t>
                          </m:r>
                        </m:sub>
                        <m:sup>
                          <m:r>
                            <a:rPr lang="en-GB" i="1">
                              <a:latin typeface="Cambria Math" charset="0"/>
                            </a:rPr>
                            <m:t>𝑛</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sSub>
                                    <m:sSubPr>
                                      <m:ctrlPr>
                                        <a:rPr lang="en-GB" i="1">
                                          <a:latin typeface="Cambria Math" panose="02040503050406030204" pitchFamily="18" charset="0"/>
                                        </a:rPr>
                                      </m:ctrlPr>
                                    </m:sSubPr>
                                    <m:e>
                                      <m:r>
                                        <m:rPr>
                                          <m:sty m:val="p"/>
                                        </m:rPr>
                                        <a:rPr lang="en-GB" i="0">
                                          <a:latin typeface="Cambria Math" charset="0"/>
                                        </a:rPr>
                                        <m:t>observed</m:t>
                                      </m:r>
                                    </m:e>
                                    <m:sub>
                                      <m:r>
                                        <a:rPr lang="en-GB" i="1">
                                          <a:latin typeface="Cambria Math" charset="0"/>
                                        </a:rPr>
                                        <m:t>𝑖</m:t>
                                      </m:r>
                                    </m:sub>
                                  </m:sSub>
                                  <m:r>
                                    <a:rPr lang="en-GB" i="0">
                                      <a:latin typeface="Cambria Math" charset="0"/>
                                    </a:rPr>
                                    <m:t>−</m:t>
                                  </m:r>
                                  <m:sSub>
                                    <m:sSubPr>
                                      <m:ctrlPr>
                                        <a:rPr lang="en-GB" i="1">
                                          <a:latin typeface="Cambria Math" panose="02040503050406030204" pitchFamily="18" charset="0"/>
                                        </a:rPr>
                                      </m:ctrlPr>
                                    </m:sSubPr>
                                    <m:e>
                                      <m:r>
                                        <m:rPr>
                                          <m:sty m:val="p"/>
                                        </m:rPr>
                                        <a:rPr lang="en-GB" i="0">
                                          <a:latin typeface="Cambria Math" charset="0"/>
                                        </a:rPr>
                                        <m:t>model</m:t>
                                      </m:r>
                                    </m:e>
                                    <m:sub>
                                      <m:r>
                                        <a:rPr lang="en-GB" i="1">
                                          <a:latin typeface="Cambria Math" charset="0"/>
                                        </a:rPr>
                                        <m:t>𝑖</m:t>
                                      </m:r>
                                    </m:sub>
                                  </m:sSub>
                                </m:e>
                              </m:d>
                            </m:e>
                            <m:sup>
                              <m:r>
                                <a:rPr lang="en-GB" i="0">
                                  <a:latin typeface="Cambria Math" charset="0"/>
                                </a:rPr>
                                <m:t>2</m:t>
                              </m:r>
                            </m:sup>
                          </m:sSup>
                        </m:e>
                      </m:nary>
                    </m:oMath>
                  </m:oMathPara>
                </a14:m>
                <a:endParaRPr lang="en-GB" dirty="0"/>
              </a:p>
            </p:txBody>
          </p:sp>
        </mc:Choice>
        <mc:Fallback xmlns="">
          <p:sp>
            <p:nvSpPr>
              <p:cNvPr id="3" name="Rectangle 2"/>
              <p:cNvSpPr>
                <a:spLocks noRot="1" noChangeAspect="1" noMove="1" noResize="1" noEditPoints="1" noAdjustHandles="1" noChangeArrowheads="1" noChangeShapeType="1" noTextEdit="1"/>
              </p:cNvSpPr>
              <p:nvPr/>
            </p:nvSpPr>
            <p:spPr>
              <a:xfrm>
                <a:off x="4914901" y="3336148"/>
                <a:ext cx="4226605" cy="848566"/>
              </a:xfrm>
              <a:prstGeom prst="rect">
                <a:avLst/>
              </a:prstGeom>
              <a:blipFill rotWithShape="0">
                <a:blip r:embed="rId3"/>
                <a:stretch>
                  <a:fillRect/>
                </a:stretch>
              </a:blipFill>
            </p:spPr>
            <p:txBody>
              <a:bodyPr/>
              <a:lstStyle/>
              <a:p>
                <a:r>
                  <a:rPr lang="en-GB">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GB" dirty="0"/>
              <a:t>The Fit of the Model?</a:t>
            </a:r>
            <a:endParaRPr lang="en-US" dirty="0"/>
          </a:p>
        </p:txBody>
      </p:sp>
      <p:sp>
        <p:nvSpPr>
          <p:cNvPr id="12291" name="Rectangle 3"/>
          <p:cNvSpPr>
            <a:spLocks noGrp="1" noChangeArrowheads="1"/>
          </p:cNvSpPr>
          <p:nvPr>
            <p:ph idx="1"/>
          </p:nvPr>
        </p:nvSpPr>
        <p:spPr>
          <a:xfrm>
            <a:off x="1168628" y="1690688"/>
            <a:ext cx="10355715" cy="4152901"/>
          </a:xfrm>
        </p:spPr>
        <p:txBody>
          <a:bodyPr/>
          <a:lstStyle/>
          <a:p>
            <a:r>
              <a:rPr lang="en-US" sz="3200" dirty="0"/>
              <a:t>The model based on the data might not reflect reality.</a:t>
            </a:r>
          </a:p>
          <a:p>
            <a:pPr lvl="1"/>
            <a:r>
              <a:rPr lang="en-US" sz="3200" dirty="0"/>
              <a:t>We need some way of testing how well the model fits the observed data.</a:t>
            </a:r>
          </a:p>
          <a:p>
            <a:pPr lvl="1"/>
            <a:r>
              <a:rPr lang="en-US" sz="3200" dirty="0"/>
              <a:t>How?</a:t>
            </a:r>
          </a:p>
          <a:p>
            <a:pPr lvl="2"/>
            <a:r>
              <a:rPr lang="en-US" sz="3200" i="1" dirty="0"/>
              <a:t>F</a:t>
            </a:r>
          </a:p>
          <a:p>
            <a:pPr lvl="2"/>
            <a:r>
              <a:rPr lang="en-US" sz="3200" i="1" dirty="0"/>
              <a:t>R</a:t>
            </a:r>
            <a:r>
              <a:rPr lang="en-US" sz="3200" baseline="30000" dirty="0"/>
              <a:t>2</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2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300" y="160338"/>
            <a:ext cx="5670593" cy="6197600"/>
          </a:xfrm>
          <a:prstGeom prst="rect">
            <a:avLst/>
          </a:prstGeom>
        </p:spPr>
      </p:pic>
      <p:sp>
        <p:nvSpPr>
          <p:cNvPr id="13314" name="Rectangle 2"/>
          <p:cNvSpPr>
            <a:spLocks noGrp="1" noChangeArrowheads="1"/>
          </p:cNvSpPr>
          <p:nvPr>
            <p:ph type="title"/>
          </p:nvPr>
        </p:nvSpPr>
        <p:spPr>
          <a:xfrm>
            <a:off x="6126162" y="5227638"/>
            <a:ext cx="4541838" cy="1143000"/>
          </a:xfrm>
        </p:spPr>
        <p:txBody>
          <a:bodyPr/>
          <a:lstStyle/>
          <a:p>
            <a:r>
              <a:rPr lang="en-GB" dirty="0"/>
              <a:t>Sums of squares</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GB"/>
              <a:t>Summary</a:t>
            </a:r>
            <a:endParaRPr lang="en-US"/>
          </a:p>
        </p:txBody>
      </p:sp>
      <p:sp>
        <p:nvSpPr>
          <p:cNvPr id="20483" name="Rectangle 3"/>
          <p:cNvSpPr>
            <a:spLocks noGrp="1" noChangeArrowheads="1"/>
          </p:cNvSpPr>
          <p:nvPr>
            <p:ph idx="1"/>
          </p:nvPr>
        </p:nvSpPr>
        <p:spPr>
          <a:xfrm>
            <a:off x="722085" y="1462768"/>
            <a:ext cx="10515600" cy="4351338"/>
          </a:xfrm>
        </p:spPr>
        <p:txBody>
          <a:bodyPr>
            <a:noAutofit/>
          </a:bodyPr>
          <a:lstStyle/>
          <a:p>
            <a:r>
              <a:rPr lang="en-US" sz="3200" dirty="0"/>
              <a:t>SS</a:t>
            </a:r>
            <a:r>
              <a:rPr lang="en-US" sz="3200" baseline="-25000" dirty="0"/>
              <a:t>T</a:t>
            </a:r>
          </a:p>
          <a:p>
            <a:pPr lvl="1"/>
            <a:r>
              <a:rPr lang="en-US" sz="3200" dirty="0"/>
              <a:t>Total variability (variability between scores and the mean).</a:t>
            </a:r>
          </a:p>
          <a:p>
            <a:r>
              <a:rPr lang="en-US" sz="3200" dirty="0"/>
              <a:t>SS</a:t>
            </a:r>
            <a:r>
              <a:rPr lang="en-US" sz="3200" baseline="-25000" dirty="0"/>
              <a:t>R</a:t>
            </a:r>
          </a:p>
          <a:p>
            <a:pPr lvl="1"/>
            <a:r>
              <a:rPr lang="en-US" sz="3200" dirty="0"/>
              <a:t>Residual/error variability (variability between the model and the actual data).</a:t>
            </a:r>
          </a:p>
          <a:p>
            <a:r>
              <a:rPr lang="en-US" sz="3200" dirty="0"/>
              <a:t>SS</a:t>
            </a:r>
            <a:r>
              <a:rPr lang="en-US" sz="3200" baseline="-25000" dirty="0"/>
              <a:t>M</a:t>
            </a:r>
            <a:r>
              <a:rPr lang="en-US" sz="3200" dirty="0"/>
              <a:t> </a:t>
            </a:r>
          </a:p>
          <a:p>
            <a:pPr lvl="1"/>
            <a:r>
              <a:rPr lang="en-US" sz="3200" dirty="0"/>
              <a:t>Model variability (difference in variability between the model and the mean).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GB" dirty="0"/>
              <a:t>Testing the Fit: </a:t>
            </a:r>
            <a:r>
              <a:rPr lang="en-GB" i="1" dirty="0"/>
              <a:t>F</a:t>
            </a:r>
            <a:r>
              <a:rPr lang="en-GB" dirty="0"/>
              <a:t>-statistic</a:t>
            </a:r>
            <a:endParaRPr lang="en-US" dirty="0"/>
          </a:p>
        </p:txBody>
      </p:sp>
      <p:sp>
        <p:nvSpPr>
          <p:cNvPr id="21507" name="Rectangle 3"/>
          <p:cNvSpPr>
            <a:spLocks noGrp="1" noChangeArrowheads="1"/>
          </p:cNvSpPr>
          <p:nvPr>
            <p:ph idx="1"/>
          </p:nvPr>
        </p:nvSpPr>
        <p:spPr>
          <a:xfrm>
            <a:off x="2721657" y="4437063"/>
            <a:ext cx="6923087" cy="1689100"/>
          </a:xfrm>
        </p:spPr>
        <p:txBody>
          <a:bodyPr/>
          <a:lstStyle/>
          <a:p>
            <a:r>
              <a:rPr lang="en-US" sz="2800"/>
              <a:t>If the model results in better prediction than using the mean, then we expect SS</a:t>
            </a:r>
            <a:r>
              <a:rPr lang="en-US" sz="2800" baseline="-25000"/>
              <a:t>M</a:t>
            </a:r>
            <a:r>
              <a:rPr lang="en-US" sz="2800"/>
              <a:t> to be much greater than SS</a:t>
            </a:r>
            <a:r>
              <a:rPr lang="en-US" sz="2800" baseline="-25000"/>
              <a:t>R</a:t>
            </a:r>
          </a:p>
        </p:txBody>
      </p:sp>
      <p:grpSp>
        <p:nvGrpSpPr>
          <p:cNvPr id="2" name="Group 42"/>
          <p:cNvGrpSpPr>
            <a:grpSpLocks/>
          </p:cNvGrpSpPr>
          <p:nvPr/>
        </p:nvGrpSpPr>
        <p:grpSpPr bwMode="auto">
          <a:xfrm>
            <a:off x="7617507" y="3213101"/>
            <a:ext cx="2065337" cy="720725"/>
            <a:chOff x="4195" y="2205"/>
            <a:chExt cx="1074" cy="454"/>
          </a:xfrm>
        </p:grpSpPr>
        <p:sp>
          <p:nvSpPr>
            <p:cNvPr id="21522" name="Freeform 18"/>
            <p:cNvSpPr>
              <a:spLocks/>
            </p:cNvSpPr>
            <p:nvPr/>
          </p:nvSpPr>
          <p:spPr bwMode="auto">
            <a:xfrm>
              <a:off x="4195" y="2205"/>
              <a:ext cx="1074" cy="454"/>
            </a:xfrm>
            <a:custGeom>
              <a:avLst/>
              <a:gdLst/>
              <a:ahLst/>
              <a:cxnLst>
                <a:cxn ang="0">
                  <a:pos x="12" y="0"/>
                </a:cxn>
                <a:cxn ang="0">
                  <a:pos x="0" y="12"/>
                </a:cxn>
                <a:cxn ang="0">
                  <a:pos x="0" y="84"/>
                </a:cxn>
                <a:cxn ang="0">
                  <a:pos x="12" y="96"/>
                </a:cxn>
                <a:cxn ang="0">
                  <a:pos x="116" y="96"/>
                </a:cxn>
                <a:cxn ang="0">
                  <a:pos x="128" y="84"/>
                </a:cxn>
                <a:cxn ang="0">
                  <a:pos x="128" y="12"/>
                </a:cxn>
                <a:cxn ang="0">
                  <a:pos x="116" y="0"/>
                </a:cxn>
                <a:cxn ang="0">
                  <a:pos x="12" y="0"/>
                </a:cxn>
              </a:cxnLst>
              <a:rect l="0" t="0" r="r" b="b"/>
              <a:pathLst>
                <a:path w="128" h="96">
                  <a:moveTo>
                    <a:pt x="12" y="0"/>
                  </a:moveTo>
                  <a:cubicBezTo>
                    <a:pt x="5" y="0"/>
                    <a:pt x="0" y="6"/>
                    <a:pt x="0" y="12"/>
                  </a:cubicBezTo>
                  <a:lnTo>
                    <a:pt x="0" y="84"/>
                  </a:lnTo>
                  <a:cubicBezTo>
                    <a:pt x="0" y="91"/>
                    <a:pt x="5" y="96"/>
                    <a:pt x="12" y="96"/>
                  </a:cubicBezTo>
                  <a:lnTo>
                    <a:pt x="116" y="96"/>
                  </a:lnTo>
                  <a:cubicBezTo>
                    <a:pt x="122" y="96"/>
                    <a:pt x="128" y="91"/>
                    <a:pt x="128" y="84"/>
                  </a:cubicBezTo>
                  <a:lnTo>
                    <a:pt x="128" y="12"/>
                  </a:lnTo>
                  <a:cubicBezTo>
                    <a:pt x="128" y="6"/>
                    <a:pt x="122" y="0"/>
                    <a:pt x="116" y="0"/>
                  </a:cubicBezTo>
                  <a:lnTo>
                    <a:pt x="12" y="0"/>
                  </a:lnTo>
                  <a:close/>
                </a:path>
              </a:pathLst>
            </a:custGeom>
            <a:ln>
              <a:headEnd/>
              <a:tailEnd/>
            </a:ln>
          </p:spPr>
          <p:style>
            <a:lnRef idx="0">
              <a:schemeClr val="accent3"/>
            </a:lnRef>
            <a:fillRef idx="3">
              <a:schemeClr val="accent3"/>
            </a:fillRef>
            <a:effectRef idx="3">
              <a:schemeClr val="accent3"/>
            </a:effectRef>
            <a:fontRef idx="minor">
              <a:schemeClr val="lt1"/>
            </a:fontRef>
          </p:style>
          <p:txBody>
            <a:bodyPr/>
            <a:lstStyle/>
            <a:p>
              <a:endParaRPr lang="en-GB"/>
            </a:p>
          </p:txBody>
        </p:sp>
        <p:sp>
          <p:nvSpPr>
            <p:cNvPr id="21523" name="Rectangle 19"/>
            <p:cNvSpPr>
              <a:spLocks noChangeArrowheads="1"/>
            </p:cNvSpPr>
            <p:nvPr/>
          </p:nvSpPr>
          <p:spPr bwMode="auto">
            <a:xfrm>
              <a:off x="4601" y="2251"/>
              <a:ext cx="216" cy="173"/>
            </a:xfrm>
            <a:prstGeom prst="rect">
              <a:avLst/>
            </a:prstGeom>
            <a:noFill/>
            <a:ln>
              <a:headEnd/>
              <a:tailEnd/>
            </a:ln>
          </p:spPr>
          <p:style>
            <a:lnRef idx="0">
              <a:schemeClr val="accent3"/>
            </a:lnRef>
            <a:fillRef idx="3">
              <a:schemeClr val="accent3"/>
            </a:fillRef>
            <a:effectRef idx="3">
              <a:schemeClr val="accent3"/>
            </a:effectRef>
            <a:fontRef idx="minor">
              <a:schemeClr val="lt1"/>
            </a:fontRef>
          </p:style>
          <p:txBody>
            <a:bodyPr wrap="none" lIns="0" tIns="0" rIns="0" bIns="0">
              <a:spAutoFit/>
            </a:bodyPr>
            <a:lstStyle/>
            <a:p>
              <a:pPr eaLnBrk="0" hangingPunct="0"/>
              <a:r>
                <a:rPr lang="en-GB" b="1" dirty="0">
                  <a:solidFill>
                    <a:srgbClr val="FFFFFF"/>
                  </a:solidFill>
                </a:rPr>
                <a:t>SS</a:t>
              </a:r>
              <a:r>
                <a:rPr lang="en-GB" b="1" baseline="-25000" dirty="0">
                  <a:solidFill>
                    <a:srgbClr val="FFFFFF"/>
                  </a:solidFill>
                </a:rPr>
                <a:t>R</a:t>
              </a:r>
            </a:p>
          </p:txBody>
        </p:sp>
        <p:sp>
          <p:nvSpPr>
            <p:cNvPr id="21525" name="Rectangle 21"/>
            <p:cNvSpPr>
              <a:spLocks noChangeArrowheads="1"/>
            </p:cNvSpPr>
            <p:nvPr/>
          </p:nvSpPr>
          <p:spPr bwMode="auto">
            <a:xfrm>
              <a:off x="4381" y="2478"/>
              <a:ext cx="739" cy="136"/>
            </a:xfrm>
            <a:prstGeom prst="rect">
              <a:avLst/>
            </a:prstGeom>
            <a:noFill/>
            <a:ln>
              <a:headEnd/>
              <a:tailEnd/>
            </a:ln>
          </p:spPr>
          <p:style>
            <a:lnRef idx="0">
              <a:schemeClr val="accent3"/>
            </a:lnRef>
            <a:fillRef idx="3">
              <a:schemeClr val="accent3"/>
            </a:fillRef>
            <a:effectRef idx="3">
              <a:schemeClr val="accent3"/>
            </a:effectRef>
            <a:fontRef idx="minor">
              <a:schemeClr val="lt1"/>
            </a:fontRef>
          </p:style>
          <p:txBody>
            <a:bodyPr wrap="none" lIns="0" tIns="0" rIns="0" bIns="0">
              <a:spAutoFit/>
            </a:bodyPr>
            <a:lstStyle/>
            <a:p>
              <a:pPr eaLnBrk="0" hangingPunct="0"/>
              <a:r>
                <a:rPr lang="en-GB" sz="1400" dirty="0">
                  <a:solidFill>
                    <a:srgbClr val="FFFFFF"/>
                  </a:solidFill>
                </a:rPr>
                <a:t>Error in the model</a:t>
              </a:r>
              <a:endParaRPr lang="en-GB" sz="1400" dirty="0">
                <a:latin typeface="Times New Roman" pitchFamily="18" charset="0"/>
              </a:endParaRPr>
            </a:p>
          </p:txBody>
        </p:sp>
      </p:grpSp>
      <p:grpSp>
        <p:nvGrpSpPr>
          <p:cNvPr id="3" name="Group 43"/>
          <p:cNvGrpSpPr>
            <a:grpSpLocks/>
          </p:cNvGrpSpPr>
          <p:nvPr/>
        </p:nvGrpSpPr>
        <p:grpSpPr bwMode="auto">
          <a:xfrm>
            <a:off x="2505756" y="3213101"/>
            <a:ext cx="4368800" cy="720725"/>
            <a:chOff x="1247" y="2205"/>
            <a:chExt cx="2752" cy="454"/>
          </a:xfrm>
        </p:grpSpPr>
        <p:sp>
          <p:nvSpPr>
            <p:cNvPr id="21539" name="Freeform 35"/>
            <p:cNvSpPr>
              <a:spLocks/>
            </p:cNvSpPr>
            <p:nvPr/>
          </p:nvSpPr>
          <p:spPr bwMode="auto">
            <a:xfrm>
              <a:off x="1247" y="2205"/>
              <a:ext cx="2752" cy="454"/>
            </a:xfrm>
            <a:custGeom>
              <a:avLst/>
              <a:gdLst/>
              <a:ahLst/>
              <a:cxnLst>
                <a:cxn ang="0">
                  <a:pos x="12" y="0"/>
                </a:cxn>
                <a:cxn ang="0">
                  <a:pos x="0" y="12"/>
                </a:cxn>
                <a:cxn ang="0">
                  <a:pos x="0" y="84"/>
                </a:cxn>
                <a:cxn ang="0">
                  <a:pos x="12" y="96"/>
                </a:cxn>
                <a:cxn ang="0">
                  <a:pos x="116" y="96"/>
                </a:cxn>
                <a:cxn ang="0">
                  <a:pos x="128" y="84"/>
                </a:cxn>
                <a:cxn ang="0">
                  <a:pos x="128" y="12"/>
                </a:cxn>
                <a:cxn ang="0">
                  <a:pos x="116" y="0"/>
                </a:cxn>
                <a:cxn ang="0">
                  <a:pos x="12" y="0"/>
                </a:cxn>
              </a:cxnLst>
              <a:rect l="0" t="0" r="r" b="b"/>
              <a:pathLst>
                <a:path w="128" h="96">
                  <a:moveTo>
                    <a:pt x="12" y="0"/>
                  </a:moveTo>
                  <a:cubicBezTo>
                    <a:pt x="5" y="0"/>
                    <a:pt x="0" y="6"/>
                    <a:pt x="0" y="12"/>
                  </a:cubicBezTo>
                  <a:lnTo>
                    <a:pt x="0" y="84"/>
                  </a:lnTo>
                  <a:cubicBezTo>
                    <a:pt x="0" y="91"/>
                    <a:pt x="5" y="96"/>
                    <a:pt x="12" y="96"/>
                  </a:cubicBezTo>
                  <a:lnTo>
                    <a:pt x="116" y="96"/>
                  </a:lnTo>
                  <a:cubicBezTo>
                    <a:pt x="122" y="96"/>
                    <a:pt x="128" y="91"/>
                    <a:pt x="128" y="84"/>
                  </a:cubicBezTo>
                  <a:lnTo>
                    <a:pt x="128" y="12"/>
                  </a:lnTo>
                  <a:cubicBezTo>
                    <a:pt x="128" y="6"/>
                    <a:pt x="122" y="0"/>
                    <a:pt x="116" y="0"/>
                  </a:cubicBezTo>
                  <a:lnTo>
                    <a:pt x="12" y="0"/>
                  </a:lnTo>
                  <a:close/>
                </a:path>
              </a:pathLst>
            </a:custGeom>
            <a:ln>
              <a:headEnd/>
              <a:tailEnd/>
            </a:ln>
          </p:spPr>
          <p:style>
            <a:lnRef idx="0">
              <a:schemeClr val="accent2"/>
            </a:lnRef>
            <a:fillRef idx="3">
              <a:schemeClr val="accent2"/>
            </a:fillRef>
            <a:effectRef idx="3">
              <a:schemeClr val="accent2"/>
            </a:effectRef>
            <a:fontRef idx="minor">
              <a:schemeClr val="lt1"/>
            </a:fontRef>
          </p:style>
          <p:txBody>
            <a:bodyPr/>
            <a:lstStyle/>
            <a:p>
              <a:endParaRPr lang="en-GB"/>
            </a:p>
          </p:txBody>
        </p:sp>
        <p:sp>
          <p:nvSpPr>
            <p:cNvPr id="21540" name="Rectangle 36"/>
            <p:cNvSpPr>
              <a:spLocks noChangeArrowheads="1"/>
            </p:cNvSpPr>
            <p:nvPr/>
          </p:nvSpPr>
          <p:spPr bwMode="auto">
            <a:xfrm>
              <a:off x="2487" y="2251"/>
              <a:ext cx="272" cy="173"/>
            </a:xfrm>
            <a:prstGeom prst="rect">
              <a:avLst/>
            </a:prstGeom>
            <a:noFill/>
            <a:ln>
              <a:headEnd/>
              <a:tailEnd/>
            </a:ln>
          </p:spPr>
          <p:style>
            <a:lnRef idx="0">
              <a:schemeClr val="accent2"/>
            </a:lnRef>
            <a:fillRef idx="3">
              <a:schemeClr val="accent2"/>
            </a:fillRef>
            <a:effectRef idx="3">
              <a:schemeClr val="accent2"/>
            </a:effectRef>
            <a:fontRef idx="minor">
              <a:schemeClr val="lt1"/>
            </a:fontRef>
          </p:style>
          <p:txBody>
            <a:bodyPr wrap="none" lIns="0" tIns="0" rIns="0" bIns="0">
              <a:spAutoFit/>
            </a:bodyPr>
            <a:lstStyle/>
            <a:p>
              <a:pPr eaLnBrk="0" hangingPunct="0"/>
              <a:r>
                <a:rPr lang="en-GB" b="1" dirty="0">
                  <a:solidFill>
                    <a:srgbClr val="FFFFFF"/>
                  </a:solidFill>
                </a:rPr>
                <a:t>SS</a:t>
              </a:r>
              <a:r>
                <a:rPr lang="en-GB" b="1" baseline="-25000" dirty="0">
                  <a:solidFill>
                    <a:srgbClr val="FFFFFF"/>
                  </a:solidFill>
                </a:rPr>
                <a:t>M</a:t>
              </a:r>
            </a:p>
          </p:txBody>
        </p:sp>
        <p:sp>
          <p:nvSpPr>
            <p:cNvPr id="21541" name="Rectangle 37"/>
            <p:cNvSpPr>
              <a:spLocks noChangeArrowheads="1"/>
            </p:cNvSpPr>
            <p:nvPr/>
          </p:nvSpPr>
          <p:spPr bwMode="auto">
            <a:xfrm>
              <a:off x="1872" y="2478"/>
              <a:ext cx="1517" cy="136"/>
            </a:xfrm>
            <a:prstGeom prst="rect">
              <a:avLst/>
            </a:prstGeom>
            <a:noFill/>
            <a:ln>
              <a:headEnd/>
              <a:tailEnd/>
            </a:ln>
          </p:spPr>
          <p:style>
            <a:lnRef idx="0">
              <a:schemeClr val="accent2"/>
            </a:lnRef>
            <a:fillRef idx="3">
              <a:schemeClr val="accent2"/>
            </a:fillRef>
            <a:effectRef idx="3">
              <a:schemeClr val="accent2"/>
            </a:effectRef>
            <a:fontRef idx="minor">
              <a:schemeClr val="lt1"/>
            </a:fontRef>
          </p:style>
          <p:txBody>
            <a:bodyPr wrap="square" lIns="0" tIns="0" rIns="0" bIns="0">
              <a:spAutoFit/>
            </a:bodyPr>
            <a:lstStyle/>
            <a:p>
              <a:pPr eaLnBrk="0" hangingPunct="0"/>
              <a:r>
                <a:rPr lang="en-GB" sz="1400" dirty="0">
                  <a:solidFill>
                    <a:srgbClr val="FFFFFF"/>
                  </a:solidFill>
                </a:rPr>
                <a:t>Improvement due to the model</a:t>
              </a:r>
              <a:endParaRPr lang="en-GB" sz="1400" dirty="0">
                <a:latin typeface="Times New Roman" pitchFamily="18" charset="0"/>
              </a:endParaRPr>
            </a:p>
          </p:txBody>
        </p:sp>
      </p:grpSp>
      <p:grpSp>
        <p:nvGrpSpPr>
          <p:cNvPr id="4" name="Group 41"/>
          <p:cNvGrpSpPr>
            <a:grpSpLocks/>
          </p:cNvGrpSpPr>
          <p:nvPr/>
        </p:nvGrpSpPr>
        <p:grpSpPr bwMode="auto">
          <a:xfrm>
            <a:off x="2793093" y="1773239"/>
            <a:ext cx="6337300" cy="720725"/>
            <a:chOff x="1247" y="1525"/>
            <a:chExt cx="3992" cy="454"/>
          </a:xfrm>
        </p:grpSpPr>
        <p:sp>
          <p:nvSpPr>
            <p:cNvPr id="21542" name="Freeform 38"/>
            <p:cNvSpPr>
              <a:spLocks/>
            </p:cNvSpPr>
            <p:nvPr/>
          </p:nvSpPr>
          <p:spPr bwMode="auto">
            <a:xfrm>
              <a:off x="1247" y="1525"/>
              <a:ext cx="3992" cy="454"/>
            </a:xfrm>
            <a:custGeom>
              <a:avLst/>
              <a:gdLst/>
              <a:ahLst/>
              <a:cxnLst>
                <a:cxn ang="0">
                  <a:pos x="12" y="0"/>
                </a:cxn>
                <a:cxn ang="0">
                  <a:pos x="0" y="12"/>
                </a:cxn>
                <a:cxn ang="0">
                  <a:pos x="0" y="84"/>
                </a:cxn>
                <a:cxn ang="0">
                  <a:pos x="12" y="96"/>
                </a:cxn>
                <a:cxn ang="0">
                  <a:pos x="116" y="96"/>
                </a:cxn>
                <a:cxn ang="0">
                  <a:pos x="128" y="84"/>
                </a:cxn>
                <a:cxn ang="0">
                  <a:pos x="128" y="12"/>
                </a:cxn>
                <a:cxn ang="0">
                  <a:pos x="116" y="0"/>
                </a:cxn>
                <a:cxn ang="0">
                  <a:pos x="12" y="0"/>
                </a:cxn>
              </a:cxnLst>
              <a:rect l="0" t="0" r="r" b="b"/>
              <a:pathLst>
                <a:path w="128" h="96">
                  <a:moveTo>
                    <a:pt x="12" y="0"/>
                  </a:moveTo>
                  <a:cubicBezTo>
                    <a:pt x="5" y="0"/>
                    <a:pt x="0" y="6"/>
                    <a:pt x="0" y="12"/>
                  </a:cubicBezTo>
                  <a:lnTo>
                    <a:pt x="0" y="84"/>
                  </a:lnTo>
                  <a:cubicBezTo>
                    <a:pt x="0" y="91"/>
                    <a:pt x="5" y="96"/>
                    <a:pt x="12" y="96"/>
                  </a:cubicBezTo>
                  <a:lnTo>
                    <a:pt x="116" y="96"/>
                  </a:lnTo>
                  <a:cubicBezTo>
                    <a:pt x="122" y="96"/>
                    <a:pt x="128" y="91"/>
                    <a:pt x="128" y="84"/>
                  </a:cubicBezTo>
                  <a:lnTo>
                    <a:pt x="128" y="12"/>
                  </a:lnTo>
                  <a:cubicBezTo>
                    <a:pt x="128" y="6"/>
                    <a:pt x="122" y="0"/>
                    <a:pt x="116" y="0"/>
                  </a:cubicBezTo>
                  <a:lnTo>
                    <a:pt x="12"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a:lstStyle/>
            <a:p>
              <a:endParaRPr lang="en-GB"/>
            </a:p>
          </p:txBody>
        </p:sp>
        <p:sp>
          <p:nvSpPr>
            <p:cNvPr id="21543" name="Rectangle 39"/>
            <p:cNvSpPr>
              <a:spLocks noChangeArrowheads="1"/>
            </p:cNvSpPr>
            <p:nvPr/>
          </p:nvSpPr>
          <p:spPr bwMode="auto">
            <a:xfrm>
              <a:off x="3117" y="1571"/>
              <a:ext cx="251" cy="173"/>
            </a:xfrm>
            <a:prstGeom prst="rect">
              <a:avLst/>
            </a:prstGeom>
            <a:noFill/>
            <a:ln>
              <a:headEnd/>
              <a:tailEnd/>
            </a:ln>
          </p:spPr>
          <p:style>
            <a:lnRef idx="0">
              <a:schemeClr val="accent1"/>
            </a:lnRef>
            <a:fillRef idx="3">
              <a:schemeClr val="accent1"/>
            </a:fillRef>
            <a:effectRef idx="3">
              <a:schemeClr val="accent1"/>
            </a:effectRef>
            <a:fontRef idx="minor">
              <a:schemeClr val="lt1"/>
            </a:fontRef>
          </p:style>
          <p:txBody>
            <a:bodyPr wrap="none" lIns="0" tIns="0" rIns="0" bIns="0">
              <a:spAutoFit/>
            </a:bodyPr>
            <a:lstStyle/>
            <a:p>
              <a:pPr eaLnBrk="0" hangingPunct="0"/>
              <a:r>
                <a:rPr lang="en-GB" b="1" dirty="0">
                  <a:solidFill>
                    <a:srgbClr val="FFFFFF"/>
                  </a:solidFill>
                </a:rPr>
                <a:t>SS</a:t>
              </a:r>
              <a:r>
                <a:rPr lang="en-GB" b="1" baseline="-25000" dirty="0">
                  <a:solidFill>
                    <a:srgbClr val="FFFFFF"/>
                  </a:solidFill>
                </a:rPr>
                <a:t>T</a:t>
              </a:r>
            </a:p>
          </p:txBody>
        </p:sp>
        <p:sp>
          <p:nvSpPr>
            <p:cNvPr id="21544" name="Rectangle 40"/>
            <p:cNvSpPr>
              <a:spLocks noChangeArrowheads="1"/>
            </p:cNvSpPr>
            <p:nvPr/>
          </p:nvSpPr>
          <p:spPr bwMode="auto">
            <a:xfrm>
              <a:off x="2576" y="1798"/>
              <a:ext cx="1253" cy="136"/>
            </a:xfrm>
            <a:prstGeom prst="rect">
              <a:avLst/>
            </a:prstGeom>
            <a:noFill/>
            <a:ln>
              <a:headEnd/>
              <a:tailEnd/>
            </a:ln>
          </p:spPr>
          <p:style>
            <a:lnRef idx="0">
              <a:schemeClr val="accent1"/>
            </a:lnRef>
            <a:fillRef idx="3">
              <a:schemeClr val="accent1"/>
            </a:fillRef>
            <a:effectRef idx="3">
              <a:schemeClr val="accent1"/>
            </a:effectRef>
            <a:fontRef idx="minor">
              <a:schemeClr val="lt1"/>
            </a:fontRef>
          </p:style>
          <p:txBody>
            <a:bodyPr wrap="none" lIns="0" tIns="0" rIns="0" bIns="0">
              <a:spAutoFit/>
            </a:bodyPr>
            <a:lstStyle/>
            <a:p>
              <a:pPr eaLnBrk="0" hangingPunct="0"/>
              <a:r>
                <a:rPr lang="en-GB" sz="1400" dirty="0">
                  <a:solidFill>
                    <a:srgbClr val="FFFFFF"/>
                  </a:solidFill>
                </a:rPr>
                <a:t>Total variance in the data</a:t>
              </a:r>
              <a:endParaRPr lang="en-GB" sz="1400" dirty="0">
                <a:latin typeface="Times New Roman" pitchFamily="18" charset="0"/>
              </a:endParaRPr>
            </a:p>
          </p:txBody>
        </p:sp>
      </p:grpSp>
      <p:grpSp>
        <p:nvGrpSpPr>
          <p:cNvPr id="5" name="Group 25"/>
          <p:cNvGrpSpPr>
            <a:grpSpLocks/>
          </p:cNvGrpSpPr>
          <p:nvPr/>
        </p:nvGrpSpPr>
        <p:grpSpPr bwMode="auto">
          <a:xfrm>
            <a:off x="3369356" y="2276475"/>
            <a:ext cx="565150" cy="933450"/>
            <a:chOff x="913" y="1646"/>
            <a:chExt cx="537" cy="769"/>
          </a:xfrm>
        </p:grpSpPr>
        <p:sp>
          <p:nvSpPr>
            <p:cNvPr id="21530" name="Freeform 26"/>
            <p:cNvSpPr>
              <a:spLocks/>
            </p:cNvSpPr>
            <p:nvPr/>
          </p:nvSpPr>
          <p:spPr bwMode="auto">
            <a:xfrm>
              <a:off x="913" y="1762"/>
              <a:ext cx="463" cy="653"/>
            </a:xfrm>
            <a:custGeom>
              <a:avLst/>
              <a:gdLst/>
              <a:ahLst/>
              <a:cxnLst>
                <a:cxn ang="0">
                  <a:pos x="27" y="53"/>
                </a:cxn>
                <a:cxn ang="0">
                  <a:pos x="21" y="49"/>
                </a:cxn>
                <a:cxn ang="0">
                  <a:pos x="44" y="8"/>
                </a:cxn>
                <a:cxn ang="0">
                  <a:pos x="31" y="0"/>
                </a:cxn>
                <a:cxn ang="0">
                  <a:pos x="7" y="41"/>
                </a:cxn>
                <a:cxn ang="0">
                  <a:pos x="0" y="37"/>
                </a:cxn>
                <a:cxn ang="0">
                  <a:pos x="4" y="62"/>
                </a:cxn>
                <a:cxn ang="0">
                  <a:pos x="27" y="53"/>
                </a:cxn>
              </a:cxnLst>
              <a:rect l="0" t="0" r="r" b="b"/>
              <a:pathLst>
                <a:path w="44" h="62">
                  <a:moveTo>
                    <a:pt x="27" y="53"/>
                  </a:moveTo>
                  <a:lnTo>
                    <a:pt x="21" y="49"/>
                  </a:lnTo>
                  <a:lnTo>
                    <a:pt x="44" y="8"/>
                  </a:lnTo>
                  <a:lnTo>
                    <a:pt x="31" y="0"/>
                  </a:lnTo>
                  <a:lnTo>
                    <a:pt x="7" y="41"/>
                  </a:lnTo>
                  <a:lnTo>
                    <a:pt x="0" y="37"/>
                  </a:lnTo>
                  <a:lnTo>
                    <a:pt x="4" y="62"/>
                  </a:lnTo>
                  <a:lnTo>
                    <a:pt x="27" y="53"/>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endParaRPr lang="en-GB"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21531" name="Freeform 27"/>
            <p:cNvSpPr>
              <a:spLocks/>
            </p:cNvSpPr>
            <p:nvPr/>
          </p:nvSpPr>
          <p:spPr bwMode="auto">
            <a:xfrm>
              <a:off x="1250" y="1688"/>
              <a:ext cx="168" cy="137"/>
            </a:xfrm>
            <a:custGeom>
              <a:avLst/>
              <a:gdLst/>
              <a:ahLst/>
              <a:cxnLst>
                <a:cxn ang="0">
                  <a:pos x="16" y="8"/>
                </a:cxn>
                <a:cxn ang="0">
                  <a:pos x="2" y="0"/>
                </a:cxn>
                <a:cxn ang="0">
                  <a:pos x="0" y="5"/>
                </a:cxn>
                <a:cxn ang="0">
                  <a:pos x="14" y="13"/>
                </a:cxn>
                <a:cxn ang="0">
                  <a:pos x="16" y="8"/>
                </a:cxn>
              </a:cxnLst>
              <a:rect l="0" t="0" r="r" b="b"/>
              <a:pathLst>
                <a:path w="16" h="13">
                  <a:moveTo>
                    <a:pt x="16" y="8"/>
                  </a:moveTo>
                  <a:lnTo>
                    <a:pt x="2" y="0"/>
                  </a:lnTo>
                  <a:lnTo>
                    <a:pt x="0" y="5"/>
                  </a:lnTo>
                  <a:lnTo>
                    <a:pt x="14" y="13"/>
                  </a:lnTo>
                  <a:lnTo>
                    <a:pt x="16" y="8"/>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endParaRPr lang="en-GB"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21532" name="Freeform 28"/>
            <p:cNvSpPr>
              <a:spLocks/>
            </p:cNvSpPr>
            <p:nvPr/>
          </p:nvSpPr>
          <p:spPr bwMode="auto">
            <a:xfrm>
              <a:off x="1292" y="1646"/>
              <a:ext cx="158" cy="105"/>
            </a:xfrm>
            <a:custGeom>
              <a:avLst/>
              <a:gdLst/>
              <a:ahLst/>
              <a:cxnLst>
                <a:cxn ang="0">
                  <a:pos x="15" y="8"/>
                </a:cxn>
                <a:cxn ang="0">
                  <a:pos x="1" y="0"/>
                </a:cxn>
                <a:cxn ang="0">
                  <a:pos x="0" y="2"/>
                </a:cxn>
                <a:cxn ang="0">
                  <a:pos x="13" y="10"/>
                </a:cxn>
                <a:cxn ang="0">
                  <a:pos x="15" y="8"/>
                </a:cxn>
              </a:cxnLst>
              <a:rect l="0" t="0" r="r" b="b"/>
              <a:pathLst>
                <a:path w="15" h="10">
                  <a:moveTo>
                    <a:pt x="15" y="8"/>
                  </a:moveTo>
                  <a:lnTo>
                    <a:pt x="1" y="0"/>
                  </a:lnTo>
                  <a:lnTo>
                    <a:pt x="0" y="2"/>
                  </a:lnTo>
                  <a:lnTo>
                    <a:pt x="13" y="10"/>
                  </a:lnTo>
                  <a:lnTo>
                    <a:pt x="15" y="8"/>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endParaRPr lang="en-GB"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grpSp>
      <p:grpSp>
        <p:nvGrpSpPr>
          <p:cNvPr id="6" name="Group 29"/>
          <p:cNvGrpSpPr>
            <a:grpSpLocks/>
          </p:cNvGrpSpPr>
          <p:nvPr/>
        </p:nvGrpSpPr>
        <p:grpSpPr bwMode="auto">
          <a:xfrm>
            <a:off x="8122331" y="2276476"/>
            <a:ext cx="736600" cy="887413"/>
            <a:chOff x="3933" y="1678"/>
            <a:chExt cx="600" cy="695"/>
          </a:xfrm>
        </p:grpSpPr>
        <p:sp>
          <p:nvSpPr>
            <p:cNvPr id="21534" name="Freeform 30"/>
            <p:cNvSpPr>
              <a:spLocks/>
            </p:cNvSpPr>
            <p:nvPr/>
          </p:nvSpPr>
          <p:spPr bwMode="auto">
            <a:xfrm>
              <a:off x="4017" y="1772"/>
              <a:ext cx="516" cy="601"/>
            </a:xfrm>
            <a:custGeom>
              <a:avLst/>
              <a:gdLst/>
              <a:ahLst/>
              <a:cxnLst>
                <a:cxn ang="0">
                  <a:pos x="49" y="32"/>
                </a:cxn>
                <a:cxn ang="0">
                  <a:pos x="43" y="37"/>
                </a:cxn>
                <a:cxn ang="0">
                  <a:pos x="12" y="0"/>
                </a:cxn>
                <a:cxn ang="0">
                  <a:pos x="0" y="11"/>
                </a:cxn>
                <a:cxn ang="0">
                  <a:pos x="30" y="47"/>
                </a:cxn>
                <a:cxn ang="0">
                  <a:pos x="24" y="52"/>
                </a:cxn>
                <a:cxn ang="0">
                  <a:pos x="49" y="57"/>
                </a:cxn>
                <a:cxn ang="0">
                  <a:pos x="49" y="32"/>
                </a:cxn>
              </a:cxnLst>
              <a:rect l="0" t="0" r="r" b="b"/>
              <a:pathLst>
                <a:path w="49" h="57">
                  <a:moveTo>
                    <a:pt x="49" y="32"/>
                  </a:moveTo>
                  <a:lnTo>
                    <a:pt x="43" y="37"/>
                  </a:lnTo>
                  <a:lnTo>
                    <a:pt x="12" y="0"/>
                  </a:lnTo>
                  <a:lnTo>
                    <a:pt x="0" y="11"/>
                  </a:lnTo>
                  <a:lnTo>
                    <a:pt x="30" y="47"/>
                  </a:lnTo>
                  <a:lnTo>
                    <a:pt x="24" y="52"/>
                  </a:lnTo>
                  <a:lnTo>
                    <a:pt x="49" y="57"/>
                  </a:lnTo>
                  <a:lnTo>
                    <a:pt x="49" y="32"/>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endParaRPr lang="en-GB"/>
            </a:p>
          </p:txBody>
        </p:sp>
        <p:sp>
          <p:nvSpPr>
            <p:cNvPr id="21535" name="Freeform 31"/>
            <p:cNvSpPr>
              <a:spLocks/>
            </p:cNvSpPr>
            <p:nvPr/>
          </p:nvSpPr>
          <p:spPr bwMode="auto">
            <a:xfrm>
              <a:off x="3965" y="1720"/>
              <a:ext cx="168" cy="147"/>
            </a:xfrm>
            <a:custGeom>
              <a:avLst/>
              <a:gdLst/>
              <a:ahLst/>
              <a:cxnLst>
                <a:cxn ang="0">
                  <a:pos x="13" y="0"/>
                </a:cxn>
                <a:cxn ang="0">
                  <a:pos x="0" y="10"/>
                </a:cxn>
                <a:cxn ang="0">
                  <a:pos x="4" y="14"/>
                </a:cxn>
                <a:cxn ang="0">
                  <a:pos x="16" y="3"/>
                </a:cxn>
                <a:cxn ang="0">
                  <a:pos x="13" y="0"/>
                </a:cxn>
              </a:cxnLst>
              <a:rect l="0" t="0" r="r" b="b"/>
              <a:pathLst>
                <a:path w="16" h="14">
                  <a:moveTo>
                    <a:pt x="13" y="0"/>
                  </a:moveTo>
                  <a:lnTo>
                    <a:pt x="0" y="10"/>
                  </a:lnTo>
                  <a:lnTo>
                    <a:pt x="4" y="14"/>
                  </a:lnTo>
                  <a:lnTo>
                    <a:pt x="16" y="3"/>
                  </a:lnTo>
                  <a:lnTo>
                    <a:pt x="13" y="0"/>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endParaRPr lang="en-GB"/>
            </a:p>
          </p:txBody>
        </p:sp>
        <p:sp>
          <p:nvSpPr>
            <p:cNvPr id="21536" name="Freeform 32"/>
            <p:cNvSpPr>
              <a:spLocks/>
            </p:cNvSpPr>
            <p:nvPr/>
          </p:nvSpPr>
          <p:spPr bwMode="auto">
            <a:xfrm>
              <a:off x="3933" y="1678"/>
              <a:ext cx="147" cy="126"/>
            </a:xfrm>
            <a:custGeom>
              <a:avLst/>
              <a:gdLst/>
              <a:ahLst/>
              <a:cxnLst>
                <a:cxn ang="0">
                  <a:pos x="12" y="0"/>
                </a:cxn>
                <a:cxn ang="0">
                  <a:pos x="0" y="10"/>
                </a:cxn>
                <a:cxn ang="0">
                  <a:pos x="2" y="12"/>
                </a:cxn>
                <a:cxn ang="0">
                  <a:pos x="14" y="2"/>
                </a:cxn>
                <a:cxn ang="0">
                  <a:pos x="12" y="0"/>
                </a:cxn>
              </a:cxnLst>
              <a:rect l="0" t="0" r="r" b="b"/>
              <a:pathLst>
                <a:path w="14" h="12">
                  <a:moveTo>
                    <a:pt x="12" y="0"/>
                  </a:moveTo>
                  <a:lnTo>
                    <a:pt x="0" y="10"/>
                  </a:lnTo>
                  <a:lnTo>
                    <a:pt x="2" y="12"/>
                  </a:lnTo>
                  <a:lnTo>
                    <a:pt x="14" y="2"/>
                  </a:lnTo>
                  <a:lnTo>
                    <a:pt x="12" y="0"/>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endParaRPr lang="en-GB"/>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GB" dirty="0"/>
              <a:t>Testing the Fit: </a:t>
            </a:r>
            <a:r>
              <a:rPr lang="en-GB" i="1" dirty="0"/>
              <a:t>F</a:t>
            </a:r>
            <a:r>
              <a:rPr lang="en-GB" dirty="0"/>
              <a:t>-statistic</a:t>
            </a:r>
            <a:endParaRPr lang="en-US" i="1" dirty="0"/>
          </a:p>
        </p:txBody>
      </p:sp>
      <p:sp>
        <p:nvSpPr>
          <p:cNvPr id="22534" name="Rectangle 6"/>
          <p:cNvSpPr>
            <a:spLocks noGrp="1" noChangeArrowheads="1"/>
          </p:cNvSpPr>
          <p:nvPr>
            <p:ph type="body" idx="4294967295"/>
          </p:nvPr>
        </p:nvSpPr>
        <p:spPr>
          <a:xfrm>
            <a:off x="838200" y="1600201"/>
            <a:ext cx="9829800" cy="4525963"/>
          </a:xfrm>
        </p:spPr>
        <p:txBody>
          <a:bodyPr>
            <a:normAutofit/>
          </a:bodyPr>
          <a:lstStyle/>
          <a:p>
            <a:r>
              <a:rPr lang="en-GB" sz="3200" dirty="0"/>
              <a:t>Mean Squared Error</a:t>
            </a:r>
          </a:p>
          <a:p>
            <a:pPr lvl="1"/>
            <a:r>
              <a:rPr lang="en-GB" sz="3200" dirty="0"/>
              <a:t>Sums of Squares are total values.</a:t>
            </a:r>
          </a:p>
          <a:p>
            <a:pPr lvl="1"/>
            <a:r>
              <a:rPr lang="en-GB" sz="3200" dirty="0"/>
              <a:t>They can be expressed as averages.</a:t>
            </a:r>
          </a:p>
          <a:p>
            <a:pPr lvl="1"/>
            <a:r>
              <a:rPr lang="en-GB" sz="3200" dirty="0"/>
              <a:t>These are called Mean Squares, MS</a:t>
            </a:r>
            <a:endParaRPr lang="en-US" sz="3200" dirty="0"/>
          </a:p>
        </p:txBody>
      </p:sp>
      <mc:AlternateContent xmlns:mc="http://schemas.openxmlformats.org/markup-compatibility/2006">
        <mc:Choice xmlns:a14="http://schemas.microsoft.com/office/drawing/2010/main" Requires="a14">
          <p:sp>
            <p:nvSpPr>
              <p:cNvPr id="4" name="Rectangle 3"/>
              <p:cNvSpPr/>
              <p:nvPr/>
            </p:nvSpPr>
            <p:spPr>
              <a:xfrm>
                <a:off x="4295511" y="4159741"/>
                <a:ext cx="1935466" cy="10980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3200" i="1">
                          <a:latin typeface="Cambria Math" charset="0"/>
                        </a:rPr>
                        <m:t>𝐹</m:t>
                      </m:r>
                      <m:r>
                        <a:rPr lang="en-GB" sz="3200">
                          <a:latin typeface="Cambria Math" charset="0"/>
                        </a:rPr>
                        <m:t>=</m:t>
                      </m:r>
                      <m:f>
                        <m:fPr>
                          <m:ctrlPr>
                            <a:rPr lang="en-GB" sz="3200" i="1">
                              <a:latin typeface="Cambria Math" panose="02040503050406030204" pitchFamily="18" charset="0"/>
                            </a:rPr>
                          </m:ctrlPr>
                        </m:fPr>
                        <m:num>
                          <m:sSub>
                            <m:sSubPr>
                              <m:ctrlPr>
                                <a:rPr lang="en-GB" sz="3200" i="1">
                                  <a:latin typeface="Cambria Math" panose="02040503050406030204" pitchFamily="18" charset="0"/>
                                </a:rPr>
                              </m:ctrlPr>
                            </m:sSubPr>
                            <m:e>
                              <m:r>
                                <a:rPr lang="en-GB" sz="3200" i="1">
                                  <a:latin typeface="Cambria Math" charset="0"/>
                                </a:rPr>
                                <m:t>𝑀𝑆</m:t>
                              </m:r>
                            </m:e>
                            <m:sub>
                              <m:r>
                                <a:rPr lang="en-GB" sz="3200" i="1">
                                  <a:latin typeface="Cambria Math" charset="0"/>
                                </a:rPr>
                                <m:t>𝑀</m:t>
                              </m:r>
                            </m:sub>
                          </m:sSub>
                        </m:num>
                        <m:den>
                          <m:sSub>
                            <m:sSubPr>
                              <m:ctrlPr>
                                <a:rPr lang="en-GB" sz="3200" i="1">
                                  <a:latin typeface="Cambria Math" panose="02040503050406030204" pitchFamily="18" charset="0"/>
                                </a:rPr>
                              </m:ctrlPr>
                            </m:sSubPr>
                            <m:e>
                              <m:r>
                                <a:rPr lang="en-GB" sz="3200" i="1">
                                  <a:latin typeface="Cambria Math" charset="0"/>
                                </a:rPr>
                                <m:t>𝑀𝑆</m:t>
                              </m:r>
                            </m:e>
                            <m:sub>
                              <m:r>
                                <a:rPr lang="en-GB" sz="3200" i="1">
                                  <a:latin typeface="Cambria Math" charset="0"/>
                                </a:rPr>
                                <m:t>𝑅</m:t>
                              </m:r>
                            </m:sub>
                          </m:sSub>
                        </m:den>
                      </m:f>
                    </m:oMath>
                  </m:oMathPara>
                </a14:m>
                <a:endParaRPr lang="en-GB" sz="3200" dirty="0"/>
              </a:p>
            </p:txBody>
          </p:sp>
        </mc:Choice>
        <mc:Fallback>
          <p:sp>
            <p:nvSpPr>
              <p:cNvPr id="4" name="Rectangle 3"/>
              <p:cNvSpPr>
                <a:spLocks noRot="1" noChangeAspect="1" noMove="1" noResize="1" noEditPoints="1" noAdjustHandles="1" noChangeArrowheads="1" noChangeShapeType="1" noTextEdit="1"/>
              </p:cNvSpPr>
              <p:nvPr/>
            </p:nvSpPr>
            <p:spPr>
              <a:xfrm>
                <a:off x="4295511" y="4159741"/>
                <a:ext cx="1935466" cy="1098058"/>
              </a:xfrm>
              <a:prstGeom prst="rect">
                <a:avLst/>
              </a:prstGeom>
              <a:blipFill>
                <a:blip r:embed="rId2"/>
                <a:stretch>
                  <a:fillRect b="-3448"/>
                </a:stretch>
              </a:blipFill>
            </p:spPr>
            <p:txBody>
              <a:bodyPr/>
              <a:lstStyle/>
              <a:p>
                <a:r>
                  <a:rPr 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GB" dirty="0"/>
              <a:t>Testing the Fit: </a:t>
            </a:r>
            <a:r>
              <a:rPr lang="en-GB" i="1" dirty="0"/>
              <a:t>R</a:t>
            </a:r>
            <a:r>
              <a:rPr lang="en-GB" baseline="30000" dirty="0"/>
              <a:t>2</a:t>
            </a:r>
            <a:endParaRPr lang="en-US" baseline="30000" dirty="0"/>
          </a:p>
        </p:txBody>
      </p:sp>
      <p:sp>
        <p:nvSpPr>
          <p:cNvPr id="25603" name="Rectangle 3"/>
          <p:cNvSpPr>
            <a:spLocks noGrp="1" noChangeArrowheads="1"/>
          </p:cNvSpPr>
          <p:nvPr>
            <p:ph type="body" idx="4294967295"/>
          </p:nvPr>
        </p:nvSpPr>
        <p:spPr>
          <a:xfrm>
            <a:off x="1001486" y="1600201"/>
            <a:ext cx="9666514" cy="4525963"/>
          </a:xfrm>
        </p:spPr>
        <p:txBody>
          <a:bodyPr/>
          <a:lstStyle/>
          <a:p>
            <a:r>
              <a:rPr lang="en-US" i="1" dirty="0"/>
              <a:t>R</a:t>
            </a:r>
            <a:r>
              <a:rPr lang="en-US" baseline="30000" dirty="0"/>
              <a:t>2</a:t>
            </a:r>
            <a:endParaRPr lang="en-US" dirty="0"/>
          </a:p>
          <a:p>
            <a:pPr lvl="1"/>
            <a:r>
              <a:rPr lang="en-US" sz="3200" dirty="0"/>
              <a:t>The proportion of variance accounted for by the regression model.</a:t>
            </a:r>
          </a:p>
          <a:p>
            <a:pPr lvl="1"/>
            <a:r>
              <a:rPr lang="en-US" sz="3200" dirty="0"/>
              <a:t>The Pearson correlation coefficient squared</a:t>
            </a:r>
          </a:p>
        </p:txBody>
      </p:sp>
      <mc:AlternateContent xmlns:mc="http://schemas.openxmlformats.org/markup-compatibility/2006">
        <mc:Choice xmlns:a14="http://schemas.microsoft.com/office/drawing/2010/main" Requires="a14">
          <p:sp>
            <p:nvSpPr>
              <p:cNvPr id="3" name="Rectangle 2"/>
              <p:cNvSpPr/>
              <p:nvPr/>
            </p:nvSpPr>
            <p:spPr>
              <a:xfrm>
                <a:off x="4367216" y="4257854"/>
                <a:ext cx="2053314" cy="11355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3200" i="1">
                              <a:latin typeface="Cambria Math" panose="02040503050406030204" pitchFamily="18" charset="0"/>
                            </a:rPr>
                          </m:ctrlPr>
                        </m:sSupPr>
                        <m:e>
                          <m:r>
                            <a:rPr lang="en-GB" sz="3200" i="1">
                              <a:latin typeface="Cambria Math" charset="0"/>
                            </a:rPr>
                            <m:t>𝑅</m:t>
                          </m:r>
                        </m:e>
                        <m:sup>
                          <m:r>
                            <a:rPr lang="en-GB" sz="3200">
                              <a:latin typeface="Cambria Math" charset="0"/>
                            </a:rPr>
                            <m:t>2</m:t>
                          </m:r>
                        </m:sup>
                      </m:sSup>
                      <m:r>
                        <a:rPr lang="en-GB" sz="3200">
                          <a:latin typeface="Cambria Math" charset="0"/>
                        </a:rPr>
                        <m:t>=</m:t>
                      </m:r>
                      <m:f>
                        <m:fPr>
                          <m:ctrlPr>
                            <a:rPr lang="en-GB" sz="3200" i="1">
                              <a:latin typeface="Cambria Math" panose="02040503050406030204" pitchFamily="18" charset="0"/>
                            </a:rPr>
                          </m:ctrlPr>
                        </m:fPr>
                        <m:num>
                          <m:sSub>
                            <m:sSubPr>
                              <m:ctrlPr>
                                <a:rPr lang="en-GB" sz="3200" i="1">
                                  <a:latin typeface="Cambria Math" panose="02040503050406030204" pitchFamily="18" charset="0"/>
                                </a:rPr>
                              </m:ctrlPr>
                            </m:sSubPr>
                            <m:e>
                              <m:r>
                                <m:rPr>
                                  <m:nor/>
                                </m:rPr>
                                <a:rPr lang="en-GB" sz="3200" i="1">
                                  <a:latin typeface="Cambria Math" charset="0"/>
                                </a:rPr>
                                <m:t>SS</m:t>
                              </m:r>
                            </m:e>
                            <m:sub>
                              <m:r>
                                <m:rPr>
                                  <m:nor/>
                                </m:rPr>
                                <a:rPr lang="en-GB" sz="3200" i="1">
                                  <a:latin typeface="Cambria Math" charset="0"/>
                                </a:rPr>
                                <m:t>M</m:t>
                              </m:r>
                            </m:sub>
                          </m:sSub>
                        </m:num>
                        <m:den>
                          <m:sSub>
                            <m:sSubPr>
                              <m:ctrlPr>
                                <a:rPr lang="en-GB" sz="3200" i="1">
                                  <a:latin typeface="Cambria Math" panose="02040503050406030204" pitchFamily="18" charset="0"/>
                                </a:rPr>
                              </m:ctrlPr>
                            </m:sSubPr>
                            <m:e>
                              <m:r>
                                <m:rPr>
                                  <m:nor/>
                                </m:rPr>
                                <a:rPr lang="en-GB" sz="3200" i="1">
                                  <a:latin typeface="Cambria Math" charset="0"/>
                                </a:rPr>
                                <m:t>SS</m:t>
                              </m:r>
                            </m:e>
                            <m:sub>
                              <m:r>
                                <m:rPr>
                                  <m:nor/>
                                </m:rPr>
                                <a:rPr lang="en-GB" sz="3200" i="1">
                                  <a:latin typeface="Cambria Math" charset="0"/>
                                </a:rPr>
                                <m:t>T</m:t>
                              </m:r>
                            </m:sub>
                          </m:sSub>
                        </m:den>
                      </m:f>
                    </m:oMath>
                  </m:oMathPara>
                </a14:m>
                <a:endParaRPr lang="en-GB" sz="3200" dirty="0"/>
              </a:p>
            </p:txBody>
          </p:sp>
        </mc:Choice>
        <mc:Fallback>
          <p:sp>
            <p:nvSpPr>
              <p:cNvPr id="3" name="Rectangle 2"/>
              <p:cNvSpPr>
                <a:spLocks noRot="1" noChangeAspect="1" noMove="1" noResize="1" noEditPoints="1" noAdjustHandles="1" noChangeArrowheads="1" noChangeShapeType="1" noTextEdit="1"/>
              </p:cNvSpPr>
              <p:nvPr/>
            </p:nvSpPr>
            <p:spPr>
              <a:xfrm>
                <a:off x="4367216" y="4257854"/>
                <a:ext cx="2053314" cy="1135567"/>
              </a:xfrm>
              <a:prstGeom prst="rect">
                <a:avLst/>
              </a:prstGeom>
              <a:blipFill>
                <a:blip r:embed="rId2"/>
                <a:stretch>
                  <a:fillRect b="-6667"/>
                </a:stretch>
              </a:blipFill>
            </p:spPr>
            <p:txBody>
              <a:bodyPr/>
              <a:lstStyle/>
              <a:p>
                <a:r>
                  <a:rPr 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Individual Predictors</a:t>
            </a:r>
          </a:p>
        </p:txBody>
      </p:sp>
      <mc:AlternateContent xmlns:mc="http://schemas.openxmlformats.org/markup-compatibility/2006">
        <mc:Choice xmlns:a14="http://schemas.microsoft.com/office/drawing/2010/main" Requires="a14">
          <p:sp>
            <p:nvSpPr>
              <p:cNvPr id="3" name="Rectangle 2"/>
              <p:cNvSpPr/>
              <p:nvPr/>
            </p:nvSpPr>
            <p:spPr>
              <a:xfrm>
                <a:off x="2645307" y="2864518"/>
                <a:ext cx="6600216" cy="11289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3200" i="1">
                          <a:latin typeface="Cambria Math" charset="0"/>
                        </a:rPr>
                        <m:t>𝑡</m:t>
                      </m:r>
                      <m:r>
                        <a:rPr lang="en-GB" sz="3200">
                          <a:latin typeface="Cambria Math" charset="0"/>
                        </a:rPr>
                        <m:t>=</m:t>
                      </m:r>
                      <m:f>
                        <m:fPr>
                          <m:ctrlPr>
                            <a:rPr lang="en-GB" sz="3200" i="1">
                              <a:latin typeface="Cambria Math" panose="02040503050406030204" pitchFamily="18" charset="0"/>
                            </a:rPr>
                          </m:ctrlPr>
                        </m:fPr>
                        <m:num>
                          <m:sSub>
                            <m:sSubPr>
                              <m:ctrlPr>
                                <a:rPr lang="en-GB" sz="3200" i="1">
                                  <a:latin typeface="Cambria Math" panose="02040503050406030204" pitchFamily="18" charset="0"/>
                                </a:rPr>
                              </m:ctrlPr>
                            </m:sSubPr>
                            <m:e>
                              <m:r>
                                <a:rPr lang="en-GB" sz="3200" i="1">
                                  <a:latin typeface="Cambria Math" charset="0"/>
                                </a:rPr>
                                <m:t>𝑏</m:t>
                              </m:r>
                            </m:e>
                            <m:sub>
                              <m:r>
                                <m:rPr>
                                  <m:sty m:val="p"/>
                                </m:rPr>
                                <a:rPr lang="en-GB" sz="3200">
                                  <a:latin typeface="Cambria Math" charset="0"/>
                                </a:rPr>
                                <m:t>observed</m:t>
                              </m:r>
                            </m:sub>
                          </m:sSub>
                          <m:r>
                            <a:rPr lang="en-GB" sz="3200">
                              <a:latin typeface="Cambria Math" charset="0"/>
                            </a:rPr>
                            <m:t>−</m:t>
                          </m:r>
                          <m:sSub>
                            <m:sSubPr>
                              <m:ctrlPr>
                                <a:rPr lang="en-GB" sz="3200" i="1">
                                  <a:latin typeface="Cambria Math" panose="02040503050406030204" pitchFamily="18" charset="0"/>
                                </a:rPr>
                              </m:ctrlPr>
                            </m:sSubPr>
                            <m:e>
                              <m:r>
                                <a:rPr lang="en-GB" sz="3200" i="1">
                                  <a:latin typeface="Cambria Math" charset="0"/>
                                </a:rPr>
                                <m:t>𝑏</m:t>
                              </m:r>
                            </m:e>
                            <m:sub>
                              <m:r>
                                <m:rPr>
                                  <m:sty m:val="p"/>
                                </m:rPr>
                                <a:rPr lang="en-GB" sz="3200">
                                  <a:latin typeface="Cambria Math" charset="0"/>
                                </a:rPr>
                                <m:t>expected</m:t>
                              </m:r>
                            </m:sub>
                          </m:sSub>
                        </m:num>
                        <m:den>
                          <m:sSub>
                            <m:sSubPr>
                              <m:ctrlPr>
                                <a:rPr lang="en-GB" sz="3200" i="1">
                                  <a:latin typeface="Cambria Math" panose="02040503050406030204" pitchFamily="18" charset="0"/>
                                </a:rPr>
                              </m:ctrlPr>
                            </m:sSubPr>
                            <m:e>
                              <m:r>
                                <a:rPr lang="en-GB" sz="3200" i="1">
                                  <a:latin typeface="Cambria Math" charset="0"/>
                                </a:rPr>
                                <m:t>𝑆𝐸</m:t>
                              </m:r>
                            </m:e>
                            <m:sub>
                              <m:r>
                                <a:rPr lang="en-GB" sz="3200" i="1">
                                  <a:latin typeface="Cambria Math" charset="0"/>
                                </a:rPr>
                                <m:t>𝑏</m:t>
                              </m:r>
                            </m:sub>
                          </m:sSub>
                        </m:den>
                      </m:f>
                      <m:r>
                        <a:rPr lang="en-GB" sz="3200">
                          <a:latin typeface="Cambria Math" charset="0"/>
                        </a:rPr>
                        <m:t>=</m:t>
                      </m:r>
                      <m:f>
                        <m:fPr>
                          <m:ctrlPr>
                            <a:rPr lang="en-GB" sz="3200" i="1">
                              <a:latin typeface="Cambria Math" panose="02040503050406030204" pitchFamily="18" charset="0"/>
                            </a:rPr>
                          </m:ctrlPr>
                        </m:fPr>
                        <m:num>
                          <m:sSub>
                            <m:sSubPr>
                              <m:ctrlPr>
                                <a:rPr lang="en-GB" sz="3200" i="1">
                                  <a:latin typeface="Cambria Math" panose="02040503050406030204" pitchFamily="18" charset="0"/>
                                </a:rPr>
                              </m:ctrlPr>
                            </m:sSubPr>
                            <m:e>
                              <m:r>
                                <a:rPr lang="en-GB" sz="3200" i="1">
                                  <a:latin typeface="Cambria Math" charset="0"/>
                                </a:rPr>
                                <m:t>𝑏</m:t>
                              </m:r>
                            </m:e>
                            <m:sub>
                              <m:r>
                                <m:rPr>
                                  <m:sty m:val="p"/>
                                </m:rPr>
                                <a:rPr lang="en-GB" sz="3200">
                                  <a:latin typeface="Cambria Math" charset="0"/>
                                </a:rPr>
                                <m:t>observed</m:t>
                              </m:r>
                            </m:sub>
                          </m:sSub>
                        </m:num>
                        <m:den>
                          <m:sSub>
                            <m:sSubPr>
                              <m:ctrlPr>
                                <a:rPr lang="en-GB" sz="3200" i="1">
                                  <a:latin typeface="Cambria Math" panose="02040503050406030204" pitchFamily="18" charset="0"/>
                                </a:rPr>
                              </m:ctrlPr>
                            </m:sSubPr>
                            <m:e>
                              <m:r>
                                <a:rPr lang="en-GB" sz="3200" i="1">
                                  <a:latin typeface="Cambria Math" charset="0"/>
                                </a:rPr>
                                <m:t>𝑆𝐸</m:t>
                              </m:r>
                            </m:e>
                            <m:sub>
                              <m:r>
                                <a:rPr lang="en-GB" sz="3200" i="1">
                                  <a:latin typeface="Cambria Math" charset="0"/>
                                </a:rPr>
                                <m:t>𝑏</m:t>
                              </m:r>
                            </m:sub>
                          </m:sSub>
                        </m:den>
                      </m:f>
                    </m:oMath>
                  </m:oMathPara>
                </a14:m>
                <a:endParaRPr lang="en-GB" sz="3200" dirty="0"/>
              </a:p>
            </p:txBody>
          </p:sp>
        </mc:Choice>
        <mc:Fallback>
          <p:sp>
            <p:nvSpPr>
              <p:cNvPr id="3" name="Rectangle 2"/>
              <p:cNvSpPr>
                <a:spLocks noRot="1" noChangeAspect="1" noMove="1" noResize="1" noEditPoints="1" noAdjustHandles="1" noChangeArrowheads="1" noChangeShapeType="1" noTextEdit="1"/>
              </p:cNvSpPr>
              <p:nvPr/>
            </p:nvSpPr>
            <p:spPr>
              <a:xfrm>
                <a:off x="2645307" y="2864518"/>
                <a:ext cx="6600216" cy="1128963"/>
              </a:xfrm>
              <a:prstGeom prst="rect">
                <a:avLst/>
              </a:prstGeom>
              <a:blipFill>
                <a:blip r:embed="rId2"/>
                <a:stretch>
                  <a:fillRect b="-4444"/>
                </a:stretch>
              </a:blipFill>
            </p:spPr>
            <p:txBody>
              <a:bodyPr/>
              <a:lstStyle/>
              <a:p>
                <a:r>
                  <a:rPr lang="en-US">
                    <a:noFill/>
                  </a:rPr>
                  <a:t> </a:t>
                </a:r>
              </a:p>
            </p:txBody>
          </p:sp>
        </mc:Fallback>
      </mc:AlternateContent>
    </p:spTree>
    <p:extLst>
      <p:ext uri="{BB962C8B-B14F-4D97-AF65-F5344CB8AC3E}">
        <p14:creationId xmlns:p14="http://schemas.microsoft.com/office/powerpoint/2010/main" val="2114365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GB" dirty="0"/>
              <a:t>Aims</a:t>
            </a:r>
            <a:endParaRPr lang="en-US" dirty="0"/>
          </a:p>
        </p:txBody>
      </p:sp>
      <p:sp>
        <p:nvSpPr>
          <p:cNvPr id="4099" name="Rectangle 3"/>
          <p:cNvSpPr>
            <a:spLocks noGrp="1" noChangeArrowheads="1"/>
          </p:cNvSpPr>
          <p:nvPr>
            <p:ph idx="1"/>
          </p:nvPr>
        </p:nvSpPr>
        <p:spPr>
          <a:xfrm>
            <a:off x="838200" y="1544271"/>
            <a:ext cx="10515600" cy="4351338"/>
          </a:xfrm>
        </p:spPr>
        <p:txBody>
          <a:bodyPr>
            <a:normAutofit/>
          </a:bodyPr>
          <a:lstStyle/>
          <a:p>
            <a:pPr eaLnBrk="1" hangingPunct="1">
              <a:lnSpc>
                <a:spcPct val="90000"/>
              </a:lnSpc>
            </a:pPr>
            <a:r>
              <a:rPr lang="en-US" sz="3200" dirty="0"/>
              <a:t>Understand the linear model and its assumptions</a:t>
            </a:r>
          </a:p>
          <a:p>
            <a:pPr eaLnBrk="1" hangingPunct="1">
              <a:lnSpc>
                <a:spcPct val="90000"/>
              </a:lnSpc>
            </a:pPr>
            <a:r>
              <a:rPr lang="en-GB" sz="3200" dirty="0"/>
              <a:t>Understand how we assess the fit of the model</a:t>
            </a:r>
          </a:p>
          <a:p>
            <a:pPr eaLnBrk="1" hangingPunct="1">
              <a:lnSpc>
                <a:spcPct val="90000"/>
              </a:lnSpc>
            </a:pPr>
            <a:r>
              <a:rPr lang="en-GB" sz="3200" dirty="0"/>
              <a:t>Understand how we interpret model parameters</a:t>
            </a:r>
          </a:p>
          <a:p>
            <a:pPr eaLnBrk="1" hangingPunct="1">
              <a:lnSpc>
                <a:spcPct val="90000"/>
              </a:lnSpc>
            </a:pPr>
            <a:r>
              <a:rPr lang="en-GB" sz="3200" dirty="0"/>
              <a:t>Understand how to assess the generalizability of the model</a:t>
            </a:r>
          </a:p>
          <a:p>
            <a:pPr eaLnBrk="1" hangingPunct="1">
              <a:lnSpc>
                <a:spcPct val="90000"/>
              </a:lnSpc>
            </a:pPr>
            <a:r>
              <a:rPr lang="en-GB" sz="3200" dirty="0"/>
              <a:t>Fit and interpret linear models using IBM SPSS Statistics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ppt_w</p:attrName>
                                        </p:attrNameLst>
                                      </p:cBhvr>
                                      <p:tavLst>
                                        <p:tav tm="0">
                                          <p:val>
                                            <p:fltVal val="0"/>
                                          </p:val>
                                        </p:tav>
                                        <p:tav tm="100000">
                                          <p:val>
                                            <p:strVal val="#ppt_w"/>
                                          </p:val>
                                        </p:tav>
                                      </p:tavLst>
                                    </p:anim>
                                    <p:anim calcmode="lin" valueType="num">
                                      <p:cBhvr>
                                        <p:cTn id="8" dur="500" fill="hold"/>
                                        <p:tgtEl>
                                          <p:spTgt spid="4098"/>
                                        </p:tgtEl>
                                        <p:attrNameLst>
                                          <p:attrName>ppt_h</p:attrName>
                                        </p:attrNameLst>
                                      </p:cBhvr>
                                      <p:tavLst>
                                        <p:tav tm="0">
                                          <p:val>
                                            <p:fltVal val="0"/>
                                          </p:val>
                                        </p:tav>
                                        <p:tav tm="100000">
                                          <p:val>
                                            <p:strVal val="#ppt_h"/>
                                          </p:val>
                                        </p:tav>
                                      </p:tavLst>
                                    </p:anim>
                                    <p:animEffect transition="in" filter="fade">
                                      <p:cBhvr>
                                        <p:cTn id="9" dur="500"/>
                                        <p:tgtEl>
                                          <p:spTgt spid="4098"/>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4099">
                                            <p:txEl>
                                              <p:pRg st="0" end="0"/>
                                            </p:txEl>
                                          </p:spTgt>
                                        </p:tgtEl>
                                        <p:attrNameLst>
                                          <p:attrName>style.visibility</p:attrName>
                                        </p:attrNameLst>
                                      </p:cBhvr>
                                      <p:to>
                                        <p:strVal val="visible"/>
                                      </p:to>
                                    </p:set>
                                    <p:animEffect transition="in" filter="dissolve">
                                      <p:cBhvr>
                                        <p:cTn id="14" dur="500"/>
                                        <p:tgtEl>
                                          <p:spTgt spid="409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4099">
                                            <p:txEl>
                                              <p:pRg st="1" end="1"/>
                                            </p:txEl>
                                          </p:spTgt>
                                        </p:tgtEl>
                                        <p:attrNameLst>
                                          <p:attrName>style.visibility</p:attrName>
                                        </p:attrNameLst>
                                      </p:cBhvr>
                                      <p:to>
                                        <p:strVal val="visible"/>
                                      </p:to>
                                    </p:set>
                                    <p:animEffect transition="in" filter="dissolve">
                                      <p:cBhvr>
                                        <p:cTn id="19" dur="500"/>
                                        <p:tgtEl>
                                          <p:spTgt spid="4099">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4099">
                                            <p:txEl>
                                              <p:pRg st="2" end="2"/>
                                            </p:txEl>
                                          </p:spTgt>
                                        </p:tgtEl>
                                        <p:attrNameLst>
                                          <p:attrName>style.visibility</p:attrName>
                                        </p:attrNameLst>
                                      </p:cBhvr>
                                      <p:to>
                                        <p:strVal val="visible"/>
                                      </p:to>
                                    </p:set>
                                    <p:animEffect transition="in" filter="dissolve">
                                      <p:cBhvr>
                                        <p:cTn id="24" dur="500"/>
                                        <p:tgtEl>
                                          <p:spTgt spid="4099">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099">
                                            <p:txEl>
                                              <p:pRg st="3" end="3"/>
                                            </p:txEl>
                                          </p:spTgt>
                                        </p:tgtEl>
                                        <p:attrNameLst>
                                          <p:attrName>style.visibility</p:attrName>
                                        </p:attrNameLst>
                                      </p:cBhvr>
                                      <p:to>
                                        <p:strVal val="visible"/>
                                      </p:to>
                                    </p:set>
                                    <p:animEffect transition="in" filter="dissolve">
                                      <p:cBhvr>
                                        <p:cTn id="29" dur="500"/>
                                        <p:tgtEl>
                                          <p:spTgt spid="4099">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099">
                                            <p:txEl>
                                              <p:pRg st="4" end="4"/>
                                            </p:txEl>
                                          </p:spTgt>
                                        </p:tgtEl>
                                        <p:attrNameLst>
                                          <p:attrName>style.visibility</p:attrName>
                                        </p:attrNameLst>
                                      </p:cBhvr>
                                      <p:to>
                                        <p:strVal val="visible"/>
                                      </p:to>
                                    </p:set>
                                    <p:animEffect transition="in" filter="dissolve">
                                      <p:cBhvr>
                                        <p:cTn id="34" dur="500"/>
                                        <p:tgtEl>
                                          <p:spTgt spid="4099">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build="p"/>
      <p:bldP spid="4099" grpId="1" build="p"/>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740229" y="228600"/>
            <a:ext cx="11001828" cy="1143000"/>
          </a:xfrm>
          <a:noFill/>
          <a:ln/>
        </p:spPr>
        <p:txBody>
          <a:bodyPr>
            <a:normAutofit/>
          </a:bodyPr>
          <a:lstStyle/>
          <a:p>
            <a:r>
              <a:rPr lang="en-GB" dirty="0"/>
              <a:t>Building the Model: Hierarchical Entry</a:t>
            </a:r>
          </a:p>
        </p:txBody>
      </p:sp>
      <p:sp>
        <p:nvSpPr>
          <p:cNvPr id="230403" name="Rectangle 3"/>
          <p:cNvSpPr>
            <a:spLocks noGrp="1" noChangeArrowheads="1"/>
          </p:cNvSpPr>
          <p:nvPr>
            <p:ph type="body" idx="1"/>
          </p:nvPr>
        </p:nvSpPr>
        <p:spPr>
          <a:xfrm>
            <a:off x="899886" y="1752600"/>
            <a:ext cx="10348685" cy="4171950"/>
          </a:xfrm>
          <a:noFill/>
          <a:ln/>
        </p:spPr>
        <p:txBody>
          <a:bodyPr/>
          <a:lstStyle/>
          <a:p>
            <a:r>
              <a:rPr lang="en-GB" sz="3600" dirty="0"/>
              <a:t>Known predictors (based on past research) are entered into the regression model first</a:t>
            </a:r>
          </a:p>
          <a:p>
            <a:r>
              <a:rPr lang="en-GB" sz="3600" dirty="0"/>
              <a:t>New predictors are then entered in a separate step/block</a:t>
            </a:r>
          </a:p>
          <a:p>
            <a:r>
              <a:rPr lang="en-GB" sz="3600" dirty="0"/>
              <a:t>Researcher makes the decisions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04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04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04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a:xfrm>
            <a:off x="754743" y="228600"/>
            <a:ext cx="10682514" cy="1143000"/>
          </a:xfrm>
          <a:noFill/>
          <a:ln/>
        </p:spPr>
        <p:txBody>
          <a:bodyPr/>
          <a:lstStyle/>
          <a:p>
            <a:r>
              <a:rPr lang="en-GB" dirty="0"/>
              <a:t>Hierarchical Entry</a:t>
            </a:r>
          </a:p>
        </p:txBody>
      </p:sp>
      <p:sp>
        <p:nvSpPr>
          <p:cNvPr id="232451" name="Rectangle 3"/>
          <p:cNvSpPr>
            <a:spLocks noGrp="1" noChangeArrowheads="1"/>
          </p:cNvSpPr>
          <p:nvPr>
            <p:ph type="body" idx="1"/>
          </p:nvPr>
        </p:nvSpPr>
        <p:spPr>
          <a:xfrm>
            <a:off x="595086" y="1465943"/>
            <a:ext cx="10682514" cy="4591050"/>
          </a:xfrm>
          <a:noFill/>
          <a:ln/>
        </p:spPr>
        <p:txBody>
          <a:bodyPr/>
          <a:lstStyle/>
          <a:p>
            <a:pPr>
              <a:lnSpc>
                <a:spcPct val="90000"/>
              </a:lnSpc>
            </a:pPr>
            <a:r>
              <a:rPr lang="en-GB" sz="3600" dirty="0"/>
              <a:t>It is the best method:</a:t>
            </a:r>
          </a:p>
          <a:p>
            <a:pPr lvl="1">
              <a:lnSpc>
                <a:spcPct val="90000"/>
              </a:lnSpc>
            </a:pPr>
            <a:r>
              <a:rPr lang="en-GB" sz="3200" dirty="0"/>
              <a:t>Based on theory testing.</a:t>
            </a:r>
          </a:p>
          <a:p>
            <a:pPr lvl="1">
              <a:lnSpc>
                <a:spcPct val="90000"/>
              </a:lnSpc>
            </a:pPr>
            <a:r>
              <a:rPr lang="en-GB" sz="3200" dirty="0"/>
              <a:t>You can see the unique predictive influence of a new variable on the outcome because known predictors are held constant in the model.</a:t>
            </a:r>
          </a:p>
          <a:p>
            <a:pPr>
              <a:lnSpc>
                <a:spcPct val="90000"/>
              </a:lnSpc>
            </a:pPr>
            <a:r>
              <a:rPr lang="en-GB" sz="3600" dirty="0"/>
              <a:t>Bad point:</a:t>
            </a:r>
          </a:p>
          <a:p>
            <a:pPr lvl="1">
              <a:lnSpc>
                <a:spcPct val="90000"/>
              </a:lnSpc>
            </a:pPr>
            <a:r>
              <a:rPr lang="en-GB" sz="3200" dirty="0"/>
              <a:t>It relies on the researcher knowing what they’re doing!</a:t>
            </a:r>
            <a:endParaRPr lang="en-GB"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4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24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24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245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24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1"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696686" y="228600"/>
            <a:ext cx="10697028" cy="1143000"/>
          </a:xfrm>
          <a:noFill/>
          <a:ln/>
        </p:spPr>
        <p:txBody>
          <a:bodyPr/>
          <a:lstStyle/>
          <a:p>
            <a:r>
              <a:rPr lang="en-GB" sz="4000" dirty="0"/>
              <a:t>Forced Entry</a:t>
            </a:r>
            <a:endParaRPr lang="en-GB" dirty="0"/>
          </a:p>
        </p:txBody>
      </p:sp>
      <p:sp>
        <p:nvSpPr>
          <p:cNvPr id="234499" name="Rectangle 3"/>
          <p:cNvSpPr>
            <a:spLocks noGrp="1" noChangeArrowheads="1"/>
          </p:cNvSpPr>
          <p:nvPr>
            <p:ph type="body" idx="1"/>
          </p:nvPr>
        </p:nvSpPr>
        <p:spPr>
          <a:xfrm>
            <a:off x="870857" y="1598613"/>
            <a:ext cx="10522857" cy="4489450"/>
          </a:xfrm>
          <a:noFill/>
          <a:ln/>
        </p:spPr>
        <p:txBody>
          <a:bodyPr/>
          <a:lstStyle/>
          <a:p>
            <a:pPr>
              <a:lnSpc>
                <a:spcPct val="90000"/>
              </a:lnSpc>
            </a:pPr>
            <a:r>
              <a:rPr lang="en-GB" sz="3600" dirty="0"/>
              <a:t>All variables are entered into the model simultaneously.</a:t>
            </a:r>
          </a:p>
          <a:p>
            <a:pPr>
              <a:lnSpc>
                <a:spcPct val="90000"/>
              </a:lnSpc>
            </a:pPr>
            <a:r>
              <a:rPr lang="en-GB" sz="3600" dirty="0"/>
              <a:t>The results obtained depend on the variables entered into the model.</a:t>
            </a:r>
          </a:p>
          <a:p>
            <a:pPr lvl="1">
              <a:lnSpc>
                <a:spcPct val="90000"/>
              </a:lnSpc>
            </a:pPr>
            <a:r>
              <a:rPr lang="en-GB" sz="3200" dirty="0"/>
              <a:t>It is important, therefore, to have good theoretical reasons for including a particular variable.</a:t>
            </a:r>
            <a:endParaRPr lang="en-GB" sz="3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a:xfrm>
            <a:off x="667657" y="228600"/>
            <a:ext cx="10900229" cy="1143000"/>
          </a:xfrm>
          <a:noFill/>
          <a:ln/>
        </p:spPr>
        <p:txBody>
          <a:bodyPr/>
          <a:lstStyle/>
          <a:p>
            <a:r>
              <a:rPr lang="en-GB" dirty="0"/>
              <a:t>Stepwise entry</a:t>
            </a:r>
          </a:p>
        </p:txBody>
      </p:sp>
      <p:sp>
        <p:nvSpPr>
          <p:cNvPr id="236547" name="Rectangle 3"/>
          <p:cNvSpPr>
            <a:spLocks noGrp="1" noChangeArrowheads="1"/>
          </p:cNvSpPr>
          <p:nvPr>
            <p:ph type="body" idx="1"/>
          </p:nvPr>
        </p:nvSpPr>
        <p:spPr>
          <a:xfrm>
            <a:off x="667657" y="1643742"/>
            <a:ext cx="10726057" cy="3994150"/>
          </a:xfrm>
          <a:noFill/>
          <a:ln/>
        </p:spPr>
        <p:txBody>
          <a:bodyPr>
            <a:normAutofit/>
          </a:bodyPr>
          <a:lstStyle/>
          <a:p>
            <a:r>
              <a:rPr lang="en-GB" sz="3200" dirty="0"/>
              <a:t>Variables are entered into the model based on mathematical criteria.</a:t>
            </a:r>
          </a:p>
          <a:p>
            <a:r>
              <a:rPr lang="en-GB" sz="3200" dirty="0"/>
              <a:t>Computer selects variables in steps.</a:t>
            </a:r>
          </a:p>
          <a:p>
            <a:r>
              <a:rPr lang="en-GB" sz="3200" dirty="0"/>
              <a:t>Step 1</a:t>
            </a:r>
          </a:p>
          <a:p>
            <a:pPr lvl="1"/>
            <a:r>
              <a:rPr lang="en-GB" sz="3200" dirty="0"/>
              <a:t>SPSS looks for the predictor that can explain the most variance in the outcome variable.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65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65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65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65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7"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783771" y="228600"/>
            <a:ext cx="10697029" cy="1143000"/>
          </a:xfrm>
          <a:noFill/>
          <a:ln/>
        </p:spPr>
        <p:txBody>
          <a:bodyPr/>
          <a:lstStyle/>
          <a:p>
            <a:r>
              <a:rPr lang="en-GB" dirty="0"/>
              <a:t>Stepwise Entry</a:t>
            </a:r>
          </a:p>
        </p:txBody>
      </p:sp>
      <p:sp>
        <p:nvSpPr>
          <p:cNvPr id="242691" name="Rectangle 3"/>
          <p:cNvSpPr>
            <a:spLocks noGrp="1" noChangeArrowheads="1"/>
          </p:cNvSpPr>
          <p:nvPr>
            <p:ph type="body" idx="1"/>
          </p:nvPr>
        </p:nvSpPr>
        <p:spPr>
          <a:xfrm>
            <a:off x="783771" y="1498600"/>
            <a:ext cx="10697029" cy="4686300"/>
          </a:xfrm>
          <a:noFill/>
          <a:ln/>
        </p:spPr>
        <p:txBody>
          <a:bodyPr>
            <a:normAutofit/>
          </a:bodyPr>
          <a:lstStyle/>
          <a:p>
            <a:pPr>
              <a:lnSpc>
                <a:spcPct val="90000"/>
              </a:lnSpc>
            </a:pPr>
            <a:r>
              <a:rPr lang="en-GB" sz="4000" dirty="0"/>
              <a:t>Step 2:</a:t>
            </a:r>
          </a:p>
          <a:p>
            <a:pPr lvl="1">
              <a:lnSpc>
                <a:spcPct val="90000"/>
              </a:lnSpc>
            </a:pPr>
            <a:r>
              <a:rPr lang="en-GB" sz="3600" dirty="0"/>
              <a:t>Having selected the 1</a:t>
            </a:r>
            <a:r>
              <a:rPr lang="en-GB" sz="3600" baseline="30000" dirty="0"/>
              <a:t>st</a:t>
            </a:r>
            <a:r>
              <a:rPr lang="en-GB" sz="3600" dirty="0"/>
              <a:t> predictor, a second one is chosen from the remaining predictors.</a:t>
            </a:r>
            <a:endParaRPr lang="en-GB" sz="3200" dirty="0"/>
          </a:p>
          <a:p>
            <a:pPr lvl="1">
              <a:lnSpc>
                <a:spcPct val="90000"/>
              </a:lnSpc>
            </a:pPr>
            <a:r>
              <a:rPr lang="en-GB" sz="3600" dirty="0"/>
              <a:t>The</a:t>
            </a:r>
            <a:r>
              <a:rPr lang="en-GB" sz="3600" i="1" dirty="0"/>
              <a:t> semi-partial correlation</a:t>
            </a:r>
            <a:r>
              <a:rPr lang="en-GB" sz="3600" dirty="0"/>
              <a:t> (think back to the last lecture) is used as a criterion for selection.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a:xfrm>
            <a:off x="754743" y="228600"/>
            <a:ext cx="10740571" cy="1358900"/>
          </a:xfrm>
          <a:noFill/>
          <a:ln/>
        </p:spPr>
        <p:txBody>
          <a:bodyPr>
            <a:normAutofit/>
          </a:bodyPr>
          <a:lstStyle/>
          <a:p>
            <a:r>
              <a:rPr lang="en-GB" dirty="0">
                <a:sym typeface="Symbol" pitchFamily="18" charset="2"/>
              </a:rPr>
              <a:t>Problems with Stepwise Entry</a:t>
            </a:r>
            <a:endParaRPr lang="en-GB" b="1" i="1" baseline="-25000" dirty="0"/>
          </a:p>
        </p:txBody>
      </p:sp>
      <p:sp>
        <p:nvSpPr>
          <p:cNvPr id="253955" name="Rectangle 3"/>
          <p:cNvSpPr>
            <a:spLocks noGrp="1" noChangeArrowheads="1"/>
          </p:cNvSpPr>
          <p:nvPr>
            <p:ph type="body" idx="1"/>
          </p:nvPr>
        </p:nvSpPr>
        <p:spPr>
          <a:xfrm>
            <a:off x="1015999" y="1784350"/>
            <a:ext cx="10595429" cy="4241800"/>
          </a:xfrm>
          <a:noFill/>
          <a:ln/>
        </p:spPr>
        <p:txBody>
          <a:bodyPr>
            <a:normAutofit/>
          </a:bodyPr>
          <a:lstStyle/>
          <a:p>
            <a:r>
              <a:rPr lang="en-GB" sz="3200" dirty="0"/>
              <a:t>Reliance on a mathematical criterion</a:t>
            </a:r>
          </a:p>
          <a:p>
            <a:pPr lvl="1"/>
            <a:r>
              <a:rPr lang="en-GB" sz="3200" dirty="0"/>
              <a:t>Variable selection may depend upon only slight differences in the semi-partial correlation</a:t>
            </a:r>
          </a:p>
          <a:p>
            <a:pPr lvl="1"/>
            <a:r>
              <a:rPr lang="en-GB" sz="3200" dirty="0"/>
              <a:t>These slight numerical differences can lead to major theoretical differences</a:t>
            </a:r>
          </a:p>
          <a:p>
            <a:r>
              <a:rPr lang="en-GB" sz="3200" dirty="0"/>
              <a:t>Should be used only for exploration</a:t>
            </a:r>
            <a:r>
              <a:rPr lang="en-GB" sz="3200" b="1"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39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395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39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39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Bias: Outliers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1891" y="1488027"/>
            <a:ext cx="5048218" cy="5004848"/>
          </a:xfrm>
          <a:prstGeom prst="rect">
            <a:avLst/>
          </a:prstGeom>
        </p:spPr>
      </p:pic>
    </p:spTree>
    <p:extLst>
      <p:ext uri="{BB962C8B-B14F-4D97-AF65-F5344CB8AC3E}">
        <p14:creationId xmlns:p14="http://schemas.microsoft.com/office/powerpoint/2010/main" val="1764674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Bias: Influential Cases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2020" y="1488027"/>
            <a:ext cx="5004848" cy="5004848"/>
          </a:xfrm>
          <a:prstGeom prst="rect">
            <a:avLst/>
          </a:prstGeom>
        </p:spPr>
      </p:pic>
    </p:spTree>
    <p:extLst>
      <p:ext uri="{BB962C8B-B14F-4D97-AF65-F5344CB8AC3E}">
        <p14:creationId xmlns:p14="http://schemas.microsoft.com/office/powerpoint/2010/main" val="1562097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537029" y="292100"/>
            <a:ext cx="11146970" cy="1460500"/>
          </a:xfrm>
        </p:spPr>
        <p:txBody>
          <a:bodyPr/>
          <a:lstStyle/>
          <a:p>
            <a:r>
              <a:rPr lang="en-US" dirty="0"/>
              <a:t>How well does the model fit the data?</a:t>
            </a:r>
            <a:r>
              <a:rPr lang="en-US" b="1" dirty="0"/>
              <a:t> </a:t>
            </a:r>
            <a:endParaRPr lang="en-US" dirty="0"/>
          </a:p>
        </p:txBody>
      </p:sp>
      <p:sp>
        <p:nvSpPr>
          <p:cNvPr id="281603" name="Rectangle 3"/>
          <p:cNvSpPr>
            <a:spLocks noGrp="1" noChangeArrowheads="1"/>
          </p:cNvSpPr>
          <p:nvPr>
            <p:ph type="body" idx="1"/>
          </p:nvPr>
        </p:nvSpPr>
        <p:spPr>
          <a:xfrm>
            <a:off x="841828" y="1752600"/>
            <a:ext cx="10827657" cy="3756025"/>
          </a:xfrm>
        </p:spPr>
        <p:txBody>
          <a:bodyPr>
            <a:normAutofit/>
          </a:bodyPr>
          <a:lstStyle/>
          <a:p>
            <a:r>
              <a:rPr lang="en-US" sz="3200" dirty="0"/>
              <a:t>There are two ways to assess the accuracy of the model in the sample:</a:t>
            </a:r>
          </a:p>
          <a:p>
            <a:r>
              <a:rPr lang="en-US" sz="3200" dirty="0"/>
              <a:t>Residual statistics</a:t>
            </a:r>
          </a:p>
          <a:p>
            <a:pPr lvl="1"/>
            <a:r>
              <a:rPr lang="en-US" sz="3200" dirty="0"/>
              <a:t>Standardized residuals</a:t>
            </a:r>
          </a:p>
          <a:p>
            <a:r>
              <a:rPr lang="en-US" sz="3200" dirty="0"/>
              <a:t>Influential cases</a:t>
            </a:r>
          </a:p>
          <a:p>
            <a:pPr lvl="1"/>
            <a:r>
              <a:rPr lang="en-US" sz="3200" dirty="0"/>
              <a:t>Cook’s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1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160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160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160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16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3"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dirty="0"/>
              <a:t>Standardized Residuals</a:t>
            </a:r>
            <a:r>
              <a:rPr lang="en-US" b="1" dirty="0"/>
              <a:t> </a:t>
            </a:r>
            <a:endParaRPr lang="en-US" dirty="0"/>
          </a:p>
        </p:txBody>
      </p:sp>
      <p:sp>
        <p:nvSpPr>
          <p:cNvPr id="282627" name="Rectangle 3"/>
          <p:cNvSpPr>
            <a:spLocks noGrp="1" noChangeArrowheads="1"/>
          </p:cNvSpPr>
          <p:nvPr>
            <p:ph idx="1"/>
          </p:nvPr>
        </p:nvSpPr>
        <p:spPr>
          <a:xfrm>
            <a:off x="635000" y="1690688"/>
            <a:ext cx="10515600" cy="4351338"/>
          </a:xfrm>
        </p:spPr>
        <p:txBody>
          <a:bodyPr>
            <a:normAutofit/>
          </a:bodyPr>
          <a:lstStyle/>
          <a:p>
            <a:pPr>
              <a:lnSpc>
                <a:spcPct val="90000"/>
              </a:lnSpc>
            </a:pPr>
            <a:r>
              <a:rPr lang="en-US" sz="3200" dirty="0"/>
              <a:t>In an average sample, 95% of standardized residuals should lie between </a:t>
            </a:r>
            <a:r>
              <a:rPr lang="en-US" sz="3200" dirty="0">
                <a:sym typeface="Symbol" pitchFamily="18" charset="2"/>
              </a:rPr>
              <a:t> 2.</a:t>
            </a:r>
          </a:p>
          <a:p>
            <a:pPr>
              <a:lnSpc>
                <a:spcPct val="90000"/>
              </a:lnSpc>
            </a:pPr>
            <a:r>
              <a:rPr lang="en-US" sz="3200" dirty="0">
                <a:sym typeface="Symbol" pitchFamily="18" charset="2"/>
              </a:rPr>
              <a:t>99% </a:t>
            </a:r>
            <a:r>
              <a:rPr lang="en-US" sz="3200" dirty="0"/>
              <a:t>of standardized residuals should lie between </a:t>
            </a:r>
            <a:r>
              <a:rPr lang="en-US" sz="3200" dirty="0">
                <a:sym typeface="Symbol" pitchFamily="18" charset="2"/>
              </a:rPr>
              <a:t> 2.5.</a:t>
            </a:r>
          </a:p>
          <a:p>
            <a:pPr>
              <a:lnSpc>
                <a:spcPct val="90000"/>
              </a:lnSpc>
            </a:pPr>
            <a:r>
              <a:rPr lang="en-US" sz="3200" dirty="0">
                <a:sym typeface="Symbol" pitchFamily="18" charset="2"/>
              </a:rPr>
              <a:t>Outliers</a:t>
            </a:r>
          </a:p>
          <a:p>
            <a:pPr lvl="1">
              <a:lnSpc>
                <a:spcPct val="90000"/>
              </a:lnSpc>
            </a:pPr>
            <a:r>
              <a:rPr lang="en-US" sz="3200" dirty="0">
                <a:sym typeface="Symbol" pitchFamily="18" charset="2"/>
              </a:rPr>
              <a:t>Any case for which the absolute value of the standardized residual is 3 or more, is likely to be an outlier.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26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26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262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26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GB" dirty="0"/>
              <a:t>What is the Linear Model?</a:t>
            </a:r>
            <a:endParaRPr lang="en-US" dirty="0"/>
          </a:p>
        </p:txBody>
      </p:sp>
      <p:sp>
        <p:nvSpPr>
          <p:cNvPr id="4099" name="Rectangle 3"/>
          <p:cNvSpPr>
            <a:spLocks noGrp="1" noChangeArrowheads="1"/>
          </p:cNvSpPr>
          <p:nvPr>
            <p:ph idx="1"/>
          </p:nvPr>
        </p:nvSpPr>
        <p:spPr/>
        <p:txBody>
          <a:bodyPr>
            <a:normAutofit/>
          </a:bodyPr>
          <a:lstStyle/>
          <a:p>
            <a:r>
              <a:rPr lang="en-US" sz="3200" dirty="0"/>
              <a:t>A way of predicting the value of one variable from another.</a:t>
            </a:r>
          </a:p>
          <a:p>
            <a:pPr lvl="1"/>
            <a:r>
              <a:rPr lang="en-US" sz="3200" dirty="0"/>
              <a:t>It is a hypothetical model of the relationship between two variables.</a:t>
            </a:r>
          </a:p>
          <a:p>
            <a:pPr lvl="1"/>
            <a:r>
              <a:rPr lang="en-US" sz="3200" dirty="0"/>
              <a:t>The model used is a linear one.</a:t>
            </a:r>
          </a:p>
          <a:p>
            <a:pPr lvl="1"/>
            <a:r>
              <a:rPr lang="en-US" sz="3200" dirty="0"/>
              <a:t>Therefore, we describe the relationship using the equation of a straight line.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r>
              <a:rPr lang="en-US" dirty="0"/>
              <a:t>Generalizing the model</a:t>
            </a:r>
            <a:r>
              <a:rPr lang="en-US" b="1" dirty="0"/>
              <a:t> </a:t>
            </a:r>
            <a:endParaRPr lang="en-US" dirty="0"/>
          </a:p>
        </p:txBody>
      </p:sp>
      <p:sp>
        <p:nvSpPr>
          <p:cNvPr id="285699" name="Rectangle 3"/>
          <p:cNvSpPr>
            <a:spLocks noGrp="1" noChangeArrowheads="1"/>
          </p:cNvSpPr>
          <p:nvPr>
            <p:ph idx="1"/>
          </p:nvPr>
        </p:nvSpPr>
        <p:spPr/>
        <p:txBody>
          <a:bodyPr>
            <a:normAutofit/>
          </a:bodyPr>
          <a:lstStyle/>
          <a:p>
            <a:r>
              <a:rPr lang="en-US" sz="3200" dirty="0"/>
              <a:t>We hope to be able to generalize the sample model to the entire population. </a:t>
            </a:r>
          </a:p>
          <a:p>
            <a:r>
              <a:rPr lang="en-US" sz="3200" dirty="0"/>
              <a:t>To do this, several assumptions must be met (Chapter 6).</a:t>
            </a:r>
          </a:p>
          <a:p>
            <a:r>
              <a:rPr lang="en-US" sz="3200" dirty="0"/>
              <a:t>Violating these assumptions stops us generalizing conclusions to our target population.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5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5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56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699"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r>
              <a:rPr lang="en-US" dirty="0"/>
              <a:t>Straightforward Assumptions</a:t>
            </a:r>
            <a:r>
              <a:rPr lang="en-US" b="1" dirty="0"/>
              <a:t> </a:t>
            </a:r>
            <a:endParaRPr lang="en-US" dirty="0"/>
          </a:p>
        </p:txBody>
      </p:sp>
      <p:sp>
        <p:nvSpPr>
          <p:cNvPr id="286723" name="Rectangle 3"/>
          <p:cNvSpPr>
            <a:spLocks noGrp="1" noChangeArrowheads="1"/>
          </p:cNvSpPr>
          <p:nvPr>
            <p:ph idx="1"/>
          </p:nvPr>
        </p:nvSpPr>
        <p:spPr>
          <a:xfrm>
            <a:off x="693057" y="1506311"/>
            <a:ext cx="10515600" cy="4351338"/>
          </a:xfrm>
        </p:spPr>
        <p:txBody>
          <a:bodyPr/>
          <a:lstStyle/>
          <a:p>
            <a:r>
              <a:rPr lang="en-US" sz="2800" dirty="0"/>
              <a:t>Variable type:</a:t>
            </a:r>
          </a:p>
          <a:p>
            <a:pPr lvl="1"/>
            <a:r>
              <a:rPr lang="en-US" sz="2400" dirty="0"/>
              <a:t>Outcome must be continuous</a:t>
            </a:r>
          </a:p>
          <a:p>
            <a:pPr lvl="1"/>
            <a:r>
              <a:rPr lang="en-US" sz="2400" dirty="0"/>
              <a:t>Predictors can be continuous or dichotomous.</a:t>
            </a:r>
          </a:p>
          <a:p>
            <a:r>
              <a:rPr lang="en-US" sz="2800" dirty="0"/>
              <a:t>Non-zero variance:</a:t>
            </a:r>
          </a:p>
          <a:p>
            <a:pPr lvl="1"/>
            <a:r>
              <a:rPr lang="en-US" sz="2400" dirty="0"/>
              <a:t>Predictors must not have zero variance.</a:t>
            </a:r>
          </a:p>
          <a:p>
            <a:r>
              <a:rPr lang="en-US" sz="2800" dirty="0"/>
              <a:t>Linearity:</a:t>
            </a:r>
          </a:p>
          <a:p>
            <a:pPr lvl="1"/>
            <a:r>
              <a:rPr lang="en-US" sz="2400" dirty="0"/>
              <a:t>The relationship we model is, in reality, linear.</a:t>
            </a:r>
          </a:p>
          <a:p>
            <a:r>
              <a:rPr lang="en-US" sz="2800" dirty="0"/>
              <a:t>Independence:</a:t>
            </a:r>
          </a:p>
          <a:p>
            <a:pPr lvl="1"/>
            <a:r>
              <a:rPr lang="en-US" sz="2400" dirty="0"/>
              <a:t>All values of the outcome should come from a different person.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67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6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2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672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672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72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67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3"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p:txBody>
          <a:bodyPr/>
          <a:lstStyle/>
          <a:p>
            <a:r>
              <a:rPr lang="en-US" dirty="0"/>
              <a:t>Assumptions that Matter (in order)</a:t>
            </a:r>
          </a:p>
        </p:txBody>
      </p:sp>
      <p:sp>
        <p:nvSpPr>
          <p:cNvPr id="287747" name="Rectangle 3"/>
          <p:cNvSpPr>
            <a:spLocks noGrp="1" noChangeArrowheads="1"/>
          </p:cNvSpPr>
          <p:nvPr>
            <p:ph idx="1"/>
          </p:nvPr>
        </p:nvSpPr>
        <p:spPr>
          <a:xfrm>
            <a:off x="838200" y="1690688"/>
            <a:ext cx="10515600" cy="4351338"/>
          </a:xfrm>
        </p:spPr>
        <p:txBody>
          <a:bodyPr>
            <a:normAutofit/>
          </a:bodyPr>
          <a:lstStyle/>
          <a:p>
            <a:pPr>
              <a:lnSpc>
                <a:spcPct val="90000"/>
              </a:lnSpc>
            </a:pPr>
            <a:r>
              <a:rPr lang="en-US" sz="2800" dirty="0"/>
              <a:t>Additivity and linearity</a:t>
            </a:r>
          </a:p>
          <a:p>
            <a:pPr>
              <a:lnSpc>
                <a:spcPct val="90000"/>
              </a:lnSpc>
            </a:pPr>
            <a:r>
              <a:rPr lang="en-GB" sz="2800" dirty="0"/>
              <a:t>Spherical residuals</a:t>
            </a:r>
          </a:p>
          <a:p>
            <a:pPr lvl="1">
              <a:lnSpc>
                <a:spcPct val="90000"/>
              </a:lnSpc>
            </a:pPr>
            <a:r>
              <a:rPr lang="en-US" dirty="0"/>
              <a:t>Homoscedasticity: For each value of the predictors the variance of the error term should be constant</a:t>
            </a:r>
          </a:p>
          <a:p>
            <a:pPr lvl="1">
              <a:lnSpc>
                <a:spcPct val="90000"/>
              </a:lnSpc>
            </a:pPr>
            <a:r>
              <a:rPr lang="en-US" dirty="0"/>
              <a:t>Independent </a:t>
            </a:r>
            <a:r>
              <a:rPr lang="en-GB" dirty="0"/>
              <a:t>residuals</a:t>
            </a:r>
            <a:r>
              <a:rPr lang="en-US" dirty="0"/>
              <a:t>: for any pair of observations, the error terms should be uncorrelated.</a:t>
            </a:r>
            <a:endParaRPr lang="en-US" sz="2400" dirty="0"/>
          </a:p>
          <a:p>
            <a:pPr>
              <a:lnSpc>
                <a:spcPct val="90000"/>
              </a:lnSpc>
            </a:pPr>
            <a:r>
              <a:rPr lang="en-US" sz="2800" dirty="0"/>
              <a:t>Normally-distributed errors</a:t>
            </a:r>
          </a:p>
          <a:p>
            <a:pPr>
              <a:lnSpc>
                <a:spcPct val="90000"/>
              </a:lnSpc>
            </a:pPr>
            <a:r>
              <a:rPr lang="en-US" sz="2800" dirty="0"/>
              <a:t>No Multicollinearity:</a:t>
            </a:r>
          </a:p>
          <a:p>
            <a:pPr lvl="1">
              <a:lnSpc>
                <a:spcPct val="90000"/>
              </a:lnSpc>
            </a:pPr>
            <a:r>
              <a:rPr lang="en-US" sz="2400" dirty="0"/>
              <a:t>Predictors must not be highly correlated.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7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77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774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77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77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7747">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77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47"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normAutofit/>
          </a:bodyPr>
          <a:lstStyle/>
          <a:p>
            <a:r>
              <a:rPr lang="en-US" sz="4000" dirty="0"/>
              <a:t>Checking Assumptions about Errors</a:t>
            </a:r>
          </a:p>
        </p:txBody>
      </p:sp>
      <p:sp>
        <p:nvSpPr>
          <p:cNvPr id="294915" name="Rectangle 3"/>
          <p:cNvSpPr>
            <a:spLocks noGrp="1" noChangeArrowheads="1"/>
          </p:cNvSpPr>
          <p:nvPr>
            <p:ph idx="1"/>
          </p:nvPr>
        </p:nvSpPr>
        <p:spPr/>
        <p:txBody>
          <a:bodyPr>
            <a:normAutofit/>
          </a:bodyPr>
          <a:lstStyle/>
          <a:p>
            <a:pPr>
              <a:lnSpc>
                <a:spcPct val="90000"/>
              </a:lnSpc>
            </a:pPr>
            <a:r>
              <a:rPr lang="en-US" sz="3200" dirty="0" err="1"/>
              <a:t>Homoscedacity</a:t>
            </a:r>
            <a:r>
              <a:rPr lang="en-US" sz="3200" dirty="0"/>
              <a:t>/Independence of errors:</a:t>
            </a:r>
          </a:p>
          <a:p>
            <a:pPr lvl="1">
              <a:lnSpc>
                <a:spcPct val="90000"/>
              </a:lnSpc>
            </a:pPr>
            <a:r>
              <a:rPr lang="en-US" sz="3200" dirty="0"/>
              <a:t>Plot ZRESID against ZPRED. </a:t>
            </a:r>
          </a:p>
          <a:p>
            <a:pPr>
              <a:lnSpc>
                <a:spcPct val="90000"/>
              </a:lnSpc>
            </a:pPr>
            <a:r>
              <a:rPr lang="en-US" sz="3200" dirty="0"/>
              <a:t>Normality of errors:</a:t>
            </a:r>
          </a:p>
          <a:p>
            <a:pPr lvl="1">
              <a:lnSpc>
                <a:spcPct val="90000"/>
              </a:lnSpc>
            </a:pPr>
            <a:r>
              <a:rPr lang="en-US" sz="3200" dirty="0"/>
              <a:t>Normal probability plot.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49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491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491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49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5"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8770" name="Rectangle 2"/>
          <p:cNvSpPr>
            <a:spLocks noGrp="1" noChangeArrowheads="1"/>
          </p:cNvSpPr>
          <p:nvPr>
            <p:ph type="title"/>
          </p:nvPr>
        </p:nvSpPr>
        <p:spPr/>
        <p:txBody>
          <a:bodyPr/>
          <a:lstStyle/>
          <a:p>
            <a:r>
              <a:rPr lang="en-US"/>
              <a:t>Multicollinearity</a:t>
            </a:r>
          </a:p>
        </p:txBody>
      </p:sp>
      <p:sp>
        <p:nvSpPr>
          <p:cNvPr id="288771" name="Rectangle 3"/>
          <p:cNvSpPr>
            <a:spLocks noGrp="1" noChangeArrowheads="1"/>
          </p:cNvSpPr>
          <p:nvPr>
            <p:ph idx="1"/>
          </p:nvPr>
        </p:nvSpPr>
        <p:spPr/>
        <p:txBody>
          <a:bodyPr>
            <a:normAutofit/>
          </a:bodyPr>
          <a:lstStyle/>
          <a:p>
            <a:r>
              <a:rPr lang="en-US" sz="3200" dirty="0"/>
              <a:t>Multicollinearity exists if predictors are highly correlated.</a:t>
            </a:r>
          </a:p>
          <a:p>
            <a:r>
              <a:rPr lang="en-US" sz="3200" dirty="0"/>
              <a:t>This assumption can be checked with collinearity diagnostics.</a:t>
            </a:r>
          </a:p>
          <a:p>
            <a:pPr lvl="1"/>
            <a:r>
              <a:rPr lang="en-US" sz="3200" dirty="0"/>
              <a:t>Tolerance should be more than 0.2 (Menard, 1995)</a:t>
            </a:r>
          </a:p>
          <a:p>
            <a:pPr lvl="1"/>
            <a:r>
              <a:rPr lang="en-US" sz="3200" dirty="0"/>
              <a:t>VIF should be less than 10 (Myers, 1990)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8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877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877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87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1"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Record Sales Example</a:t>
            </a:r>
          </a:p>
        </p:txBody>
      </p:sp>
      <p:sp>
        <p:nvSpPr>
          <p:cNvPr id="3" name="Content Placeholder 2"/>
          <p:cNvSpPr>
            <a:spLocks noGrp="1"/>
          </p:cNvSpPr>
          <p:nvPr>
            <p:ph idx="1"/>
          </p:nvPr>
        </p:nvSpPr>
        <p:spPr/>
        <p:txBody>
          <a:bodyPr>
            <a:normAutofit lnSpcReduction="10000"/>
          </a:bodyPr>
          <a:lstStyle/>
          <a:p>
            <a:r>
              <a:rPr lang="en-GB" dirty="0"/>
              <a:t>A record company boss was interested in predicting album sales from advertising.</a:t>
            </a:r>
          </a:p>
          <a:p>
            <a:r>
              <a:rPr lang="en-GB" dirty="0"/>
              <a:t>Data</a:t>
            </a:r>
          </a:p>
          <a:p>
            <a:pPr lvl="1"/>
            <a:r>
              <a:rPr lang="en-GB" dirty="0"/>
              <a:t>200 different album releases</a:t>
            </a:r>
          </a:p>
          <a:p>
            <a:r>
              <a:rPr lang="en-GB" dirty="0"/>
              <a:t>Outcome variable:</a:t>
            </a:r>
          </a:p>
          <a:p>
            <a:pPr lvl="1"/>
            <a:r>
              <a:rPr lang="en-GB" dirty="0"/>
              <a:t>Sales (CDs and Downloads) in the week after release</a:t>
            </a:r>
          </a:p>
          <a:p>
            <a:r>
              <a:rPr lang="en-GB" dirty="0"/>
              <a:t>Predictor variables</a:t>
            </a:r>
          </a:p>
          <a:p>
            <a:pPr lvl="1"/>
            <a:r>
              <a:rPr lang="en-GB" dirty="0"/>
              <a:t>The amount (in £s) spent promoting the album before release</a:t>
            </a:r>
          </a:p>
          <a:p>
            <a:pPr lvl="1"/>
            <a:r>
              <a:rPr lang="en-GB" dirty="0"/>
              <a:t>Number of plays on the radio</a:t>
            </a:r>
          </a:p>
          <a:p>
            <a:pPr lvl="1"/>
            <a:r>
              <a:rPr lang="en-GB" dirty="0"/>
              <a:t>Image of the band</a:t>
            </a:r>
          </a:p>
        </p:txBody>
      </p:sp>
    </p:spTree>
    <p:extLst>
      <p:ext uri="{BB962C8B-B14F-4D97-AF65-F5344CB8AC3E}">
        <p14:creationId xmlns:p14="http://schemas.microsoft.com/office/powerpoint/2010/main" val="112277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9201" y="0"/>
            <a:ext cx="6280951" cy="6858000"/>
          </a:xfrm>
          <a:prstGeom prst="rect">
            <a:avLst/>
          </a:prstGeom>
        </p:spPr>
      </p:pic>
    </p:spTree>
    <p:extLst>
      <p:ext uri="{BB962C8B-B14F-4D97-AF65-F5344CB8AC3E}">
        <p14:creationId xmlns:p14="http://schemas.microsoft.com/office/powerpoint/2010/main" val="193791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title"/>
          </p:nvPr>
        </p:nvSpPr>
        <p:spPr/>
        <p:txBody>
          <a:bodyPr/>
          <a:lstStyle/>
          <a:p>
            <a:r>
              <a:rPr lang="en-GB" dirty="0"/>
              <a:t>A Model with One Predictor</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9157" y="1546503"/>
            <a:ext cx="6013686" cy="494637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GB" sz="4000" dirty="0"/>
              <a:t>Model Summary</a:t>
            </a:r>
            <a:endParaRPr lang="en-US" sz="4000"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25676" y="2291438"/>
            <a:ext cx="9207828" cy="2529873"/>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GB" i="1" dirty="0"/>
              <a:t>F</a:t>
            </a:r>
            <a:r>
              <a:rPr lang="en-GB" dirty="0"/>
              <a:t>-statistic</a:t>
            </a:r>
            <a:endParaRPr lang="en-US" dirty="0"/>
          </a:p>
        </p:txBody>
      </p:sp>
      <p:sp>
        <p:nvSpPr>
          <p:cNvPr id="11270" name="Rectangle 6"/>
          <p:cNvSpPr>
            <a:spLocks noChangeArrowheads="1"/>
          </p:cNvSpPr>
          <p:nvPr/>
        </p:nvSpPr>
        <p:spPr bwMode="auto">
          <a:xfrm>
            <a:off x="152400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1275" name="Rectangle 11"/>
          <p:cNvSpPr>
            <a:spLocks noChangeArrowheads="1"/>
          </p:cNvSpPr>
          <p:nvPr/>
        </p:nvSpPr>
        <p:spPr bwMode="auto">
          <a:xfrm>
            <a:off x="1524000" y="2725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065" y="1910279"/>
            <a:ext cx="9685870" cy="33148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93486" y="274638"/>
            <a:ext cx="11088915" cy="1143000"/>
          </a:xfrm>
        </p:spPr>
        <p:txBody>
          <a:bodyPr/>
          <a:lstStyle/>
          <a:p>
            <a:pPr algn="ctr"/>
            <a:r>
              <a:rPr lang="en-GB" dirty="0"/>
              <a:t>Describing a Straight Line</a:t>
            </a:r>
            <a:endParaRPr lang="en-US" dirty="0"/>
          </a:p>
        </p:txBody>
      </p:sp>
      <p:sp>
        <p:nvSpPr>
          <p:cNvPr id="5123" name="Rectangle 3"/>
          <p:cNvSpPr>
            <a:spLocks noGrp="1" noChangeArrowheads="1"/>
          </p:cNvSpPr>
          <p:nvPr>
            <p:ph type="body" sz="half" idx="1"/>
          </p:nvPr>
        </p:nvSpPr>
        <p:spPr>
          <a:xfrm>
            <a:off x="3287714" y="2492375"/>
            <a:ext cx="6911975" cy="3633788"/>
          </a:xfrm>
        </p:spPr>
        <p:txBody>
          <a:bodyPr/>
          <a:lstStyle/>
          <a:p>
            <a:r>
              <a:rPr lang="en-GB" sz="2800" i="1" dirty="0">
                <a:cs typeface="Arial" charset="0"/>
              </a:rPr>
              <a:t>b</a:t>
            </a:r>
            <a:r>
              <a:rPr lang="en-US" sz="2800" baseline="-25000" dirty="0" err="1"/>
              <a:t>i</a:t>
            </a:r>
            <a:endParaRPr lang="en-US" sz="2800" baseline="-25000" dirty="0"/>
          </a:p>
          <a:p>
            <a:pPr lvl="1"/>
            <a:r>
              <a:rPr lang="en-US" sz="2400" dirty="0"/>
              <a:t>Coefficient for the predictor</a:t>
            </a:r>
          </a:p>
          <a:p>
            <a:pPr lvl="1"/>
            <a:r>
              <a:rPr lang="en-US" sz="2400" dirty="0"/>
              <a:t>Gradient (slope) of the line</a:t>
            </a:r>
          </a:p>
          <a:p>
            <a:pPr lvl="1"/>
            <a:r>
              <a:rPr lang="en-US" sz="2400" dirty="0"/>
              <a:t>Direction/strength of relationship</a:t>
            </a:r>
          </a:p>
          <a:p>
            <a:r>
              <a:rPr lang="en-GB" sz="2800" i="1" dirty="0">
                <a:cs typeface="Arial" charset="0"/>
              </a:rPr>
              <a:t>b</a:t>
            </a:r>
            <a:r>
              <a:rPr lang="en-GB" sz="2800" i="1" baseline="-25000" dirty="0">
                <a:cs typeface="Arial" charset="0"/>
              </a:rPr>
              <a:t>0</a:t>
            </a:r>
            <a:endParaRPr lang="en-US" sz="2800" i="1" baseline="-25000" dirty="0"/>
          </a:p>
          <a:p>
            <a:pPr lvl="1"/>
            <a:r>
              <a:rPr lang="en-US" sz="2400" dirty="0"/>
              <a:t>Intercept (value of </a:t>
            </a:r>
            <a:r>
              <a:rPr lang="en-US" sz="2400" i="1" dirty="0"/>
              <a:t>Y</a:t>
            </a:r>
            <a:r>
              <a:rPr lang="en-US" sz="2400" dirty="0"/>
              <a:t> when </a:t>
            </a:r>
            <a:r>
              <a:rPr lang="en-US" sz="2400" i="1" dirty="0"/>
              <a:t>X</a:t>
            </a:r>
            <a:r>
              <a:rPr lang="en-US" sz="2400" dirty="0"/>
              <a:t> = 0)</a:t>
            </a:r>
          </a:p>
          <a:p>
            <a:pPr lvl="1"/>
            <a:r>
              <a:rPr lang="en-US" sz="2400" dirty="0"/>
              <a:t>Point at which the regression line crosses the </a:t>
            </a:r>
            <a:r>
              <a:rPr lang="en-US" sz="2400" i="1" dirty="0"/>
              <a:t>Y</a:t>
            </a:r>
            <a:r>
              <a:rPr lang="en-US" sz="2400" dirty="0"/>
              <a:t>-axis (ordinate)</a:t>
            </a:r>
          </a:p>
        </p:txBody>
      </p:sp>
      <mc:AlternateContent xmlns:mc="http://schemas.openxmlformats.org/markup-compatibility/2006" xmlns:a14="http://schemas.microsoft.com/office/drawing/2010/main">
        <mc:Choice Requires="a14">
          <p:sp>
            <p:nvSpPr>
              <p:cNvPr id="3" name="Rectangle 2"/>
              <p:cNvSpPr/>
              <p:nvPr/>
            </p:nvSpPr>
            <p:spPr>
              <a:xfrm>
                <a:off x="4225380" y="1662620"/>
                <a:ext cx="397134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i="1">
                              <a:latin typeface="Cambria Math" panose="02040503050406030204" pitchFamily="18" charset="0"/>
                            </a:rPr>
                          </m:ctrlPr>
                        </m:sSubPr>
                        <m:e>
                          <m:r>
                            <m:rPr>
                              <m:nor/>
                            </m:rPr>
                            <a:rPr lang="en-GB" sz="3200"/>
                            <m:t>y</m:t>
                          </m:r>
                        </m:e>
                        <m:sub>
                          <m:r>
                            <a:rPr lang="en-GB" sz="3200" i="1">
                              <a:latin typeface="Cambria Math" charset="0"/>
                            </a:rPr>
                            <m:t>𝑖</m:t>
                          </m:r>
                        </m:sub>
                      </m:sSub>
                      <m:r>
                        <a:rPr lang="en-GB" sz="3200">
                          <a:latin typeface="Cambria Math" charset="0"/>
                        </a:rPr>
                        <m:t>=</m:t>
                      </m:r>
                      <m:d>
                        <m:dPr>
                          <m:ctrlPr>
                            <a:rPr lang="en-GB" sz="3200" i="1">
                              <a:latin typeface="Cambria Math" panose="02040503050406030204" pitchFamily="18" charset="0"/>
                            </a:rPr>
                          </m:ctrlPr>
                        </m:dPr>
                        <m:e>
                          <m:sSub>
                            <m:sSubPr>
                              <m:ctrlPr>
                                <a:rPr lang="en-GB" sz="3200" i="1">
                                  <a:latin typeface="Cambria Math" panose="02040503050406030204" pitchFamily="18" charset="0"/>
                                </a:rPr>
                              </m:ctrlPr>
                            </m:sSubPr>
                            <m:e>
                              <m:r>
                                <a:rPr lang="en-GB" sz="3200" i="1">
                                  <a:latin typeface="Cambria Math" charset="0"/>
                                </a:rPr>
                                <m:t>𝑏</m:t>
                              </m:r>
                            </m:e>
                            <m:sub>
                              <m:r>
                                <a:rPr lang="en-GB" sz="3200">
                                  <a:latin typeface="Cambria Math" charset="0"/>
                                </a:rPr>
                                <m:t>0</m:t>
                              </m:r>
                            </m:sub>
                          </m:sSub>
                          <m:r>
                            <a:rPr lang="en-GB" sz="3200">
                              <a:latin typeface="Cambria Math" charset="0"/>
                            </a:rPr>
                            <m:t>+</m:t>
                          </m:r>
                          <m:sSub>
                            <m:sSubPr>
                              <m:ctrlPr>
                                <a:rPr lang="en-GB" sz="3200" i="1">
                                  <a:latin typeface="Cambria Math" panose="02040503050406030204" pitchFamily="18" charset="0"/>
                                </a:rPr>
                              </m:ctrlPr>
                            </m:sSubPr>
                            <m:e>
                              <m:r>
                                <a:rPr lang="en-GB" sz="3200" i="1">
                                  <a:latin typeface="Cambria Math" charset="0"/>
                                </a:rPr>
                                <m:t>𝑏</m:t>
                              </m:r>
                            </m:e>
                            <m:sub>
                              <m:r>
                                <a:rPr lang="en-GB" sz="3200">
                                  <a:latin typeface="Cambria Math" charset="0"/>
                                </a:rPr>
                                <m:t>1</m:t>
                              </m:r>
                            </m:sub>
                          </m:sSub>
                          <m:sSub>
                            <m:sSubPr>
                              <m:ctrlPr>
                                <a:rPr lang="en-GB" sz="3200" i="1">
                                  <a:latin typeface="Cambria Math" panose="02040503050406030204" pitchFamily="18" charset="0"/>
                                </a:rPr>
                              </m:ctrlPr>
                            </m:sSubPr>
                            <m:e>
                              <m:r>
                                <a:rPr lang="en-GB" sz="3200" i="1">
                                  <a:latin typeface="Cambria Math" charset="0"/>
                                </a:rPr>
                                <m:t>𝑋</m:t>
                              </m:r>
                            </m:e>
                            <m:sub>
                              <m:r>
                                <a:rPr lang="en-GB" sz="3200" i="1">
                                  <a:latin typeface="Cambria Math" charset="0"/>
                                </a:rPr>
                                <m:t>𝑖</m:t>
                              </m:r>
                            </m:sub>
                          </m:sSub>
                        </m:e>
                      </m:d>
                      <m:r>
                        <a:rPr lang="en-GB" sz="3200">
                          <a:latin typeface="Cambria Math" charset="0"/>
                        </a:rPr>
                        <m:t>+</m:t>
                      </m:r>
                      <m:sSub>
                        <m:sSubPr>
                          <m:ctrlPr>
                            <a:rPr lang="en-GB" sz="3200" i="1">
                              <a:latin typeface="Cambria Math" panose="02040503050406030204" pitchFamily="18" charset="0"/>
                            </a:rPr>
                          </m:ctrlPr>
                        </m:sSubPr>
                        <m:e>
                          <m:r>
                            <m:rPr>
                              <m:nor/>
                            </m:rPr>
                            <a:rPr lang="en-GB" sz="3200" i="1">
                              <a:latin typeface="Cambria Math" charset="0"/>
                            </a:rPr>
                            <m:t>ε</m:t>
                          </m:r>
                        </m:e>
                        <m:sub>
                          <m:r>
                            <a:rPr lang="en-GB" sz="3200" i="1">
                              <a:latin typeface="Cambria Math" charset="0"/>
                            </a:rPr>
                            <m:t>𝑖</m:t>
                          </m:r>
                        </m:sub>
                      </m:sSub>
                    </m:oMath>
                  </m:oMathPara>
                </a14:m>
                <a:endParaRPr lang="en-GB" sz="3200" dirty="0"/>
              </a:p>
            </p:txBody>
          </p:sp>
        </mc:Choice>
        <mc:Fallback xmlns="">
          <p:sp>
            <p:nvSpPr>
              <p:cNvPr id="3" name="Rectangle 2"/>
              <p:cNvSpPr>
                <a:spLocks noRot="1" noChangeAspect="1" noMove="1" noResize="1" noEditPoints="1" noAdjustHandles="1" noChangeArrowheads="1" noChangeShapeType="1" noTextEdit="1"/>
              </p:cNvSpPr>
              <p:nvPr/>
            </p:nvSpPr>
            <p:spPr>
              <a:xfrm>
                <a:off x="2701380" y="1662619"/>
                <a:ext cx="3971344" cy="584775"/>
              </a:xfrm>
              <a:prstGeom prst="rect">
                <a:avLst/>
              </a:prstGeom>
              <a:blipFill rotWithShape="0">
                <a:blip r:embed="rId2"/>
                <a:stretch>
                  <a:fillRect/>
                </a:stretch>
              </a:blipFill>
            </p:spPr>
            <p:txBody>
              <a:bodyPr/>
              <a:lstStyle/>
              <a:p>
                <a:r>
                  <a:rPr lang="en-GB">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GB" sz="4000" dirty="0"/>
              <a:t>Model Parameters</a:t>
            </a:r>
            <a:endParaRPr lang="en-US" sz="4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467" y="1690687"/>
            <a:ext cx="8422504" cy="3805147"/>
          </a:xfrm>
          <a:prstGeom prst="rect">
            <a:avLst/>
          </a:prstGeom>
        </p:spPr>
      </p:pic>
      <p:pic>
        <p:nvPicPr>
          <p:cNvPr id="4" name="Picture 3">
            <a:extLst>
              <a:ext uri="{FF2B5EF4-FFF2-40B4-BE49-F238E27FC236}">
                <a16:creationId xmlns:a16="http://schemas.microsoft.com/office/drawing/2014/main" id="{EABA3AC1-D5F2-144A-85B2-94E29AB6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467" y="1690687"/>
            <a:ext cx="8422504" cy="380514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GB" dirty="0"/>
              <a:t>Using the Model</a:t>
            </a:r>
            <a:endParaRPr lang="en-US" dirty="0"/>
          </a:p>
        </p:txBody>
      </p:sp>
      <p:pic>
        <p:nvPicPr>
          <p:cNvPr id="4" name="Picture 3"/>
          <p:cNvPicPr>
            <a:picLocks noChangeAspect="1"/>
          </p:cNvPicPr>
          <p:nvPr/>
        </p:nvPicPr>
        <p:blipFill>
          <a:blip r:embed="rId2"/>
          <a:stretch>
            <a:fillRect/>
          </a:stretch>
        </p:blipFill>
        <p:spPr>
          <a:xfrm>
            <a:off x="2819400" y="3530600"/>
            <a:ext cx="7556500" cy="1746250"/>
          </a:xfrm>
          <a:prstGeom prst="rect">
            <a:avLst/>
          </a:prstGeom>
        </p:spPr>
      </p:pic>
      <p:pic>
        <p:nvPicPr>
          <p:cNvPr id="6" name="Picture 5"/>
          <p:cNvPicPr>
            <a:picLocks noChangeAspect="1"/>
          </p:cNvPicPr>
          <p:nvPr/>
        </p:nvPicPr>
        <p:blipFill>
          <a:blip r:embed="rId3"/>
          <a:stretch>
            <a:fillRect/>
          </a:stretch>
        </p:blipFill>
        <p:spPr>
          <a:xfrm>
            <a:off x="2908300" y="1778000"/>
            <a:ext cx="7588250" cy="13652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noFill/>
          <a:ln/>
        </p:spPr>
        <p:txBody>
          <a:bodyPr/>
          <a:lstStyle/>
          <a:p>
            <a:r>
              <a:rPr lang="en-GB" sz="4000" dirty="0">
                <a:sym typeface="Symbol" pitchFamily="18" charset="2"/>
              </a:rPr>
              <a:t>A Model with Several Predictors</a:t>
            </a:r>
            <a:endParaRPr lang="en-GB" i="1" baseline="-25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7458" y="1853066"/>
            <a:ext cx="6876255" cy="442436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Statistics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075" y="1295395"/>
            <a:ext cx="5325324" cy="480758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Plots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1123" y="1638300"/>
            <a:ext cx="5927450" cy="464464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1" y="274638"/>
            <a:ext cx="11117943" cy="1143000"/>
          </a:xfrm>
        </p:spPr>
        <p:txBody>
          <a:bodyPr>
            <a:normAutofit/>
          </a:bodyPr>
          <a:lstStyle/>
          <a:p>
            <a:r>
              <a:rPr lang="en-GB" dirty="0"/>
              <a:t>Diagnostics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5454" y="1248229"/>
            <a:ext cx="4001091" cy="550608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xfrm>
            <a:off x="1952596" y="228600"/>
            <a:ext cx="8486804" cy="1358900"/>
          </a:xfrm>
          <a:noFill/>
        </p:spPr>
        <p:txBody>
          <a:bodyPr/>
          <a:lstStyle/>
          <a:p>
            <a:pPr eaLnBrk="1" hangingPunct="1"/>
            <a:r>
              <a:rPr lang="en-GB" sz="4000" dirty="0">
                <a:sym typeface="Symbol" pitchFamily="18" charset="2"/>
              </a:rPr>
              <a:t>Model Summary</a:t>
            </a:r>
            <a:endParaRPr lang="en-GB" b="1" i="1" baseline="-25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6707" y="1943100"/>
            <a:ext cx="7474857" cy="183134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a:xfrm>
            <a:off x="609599" y="228600"/>
            <a:ext cx="10798629" cy="1117600"/>
          </a:xfrm>
          <a:noFill/>
          <a:ln/>
        </p:spPr>
        <p:txBody>
          <a:bodyPr/>
          <a:lstStyle/>
          <a:p>
            <a:r>
              <a:rPr lang="en-GB" sz="4000" i="1" dirty="0">
                <a:sym typeface="Symbol" pitchFamily="18" charset="2"/>
              </a:rPr>
              <a:t>R</a:t>
            </a:r>
            <a:r>
              <a:rPr lang="en-GB" sz="4000" dirty="0">
                <a:sym typeface="Symbol" pitchFamily="18" charset="2"/>
              </a:rPr>
              <a:t> and </a:t>
            </a:r>
            <a:r>
              <a:rPr lang="en-GB" sz="4000" i="1" dirty="0">
                <a:sym typeface="Symbol" pitchFamily="18" charset="2"/>
              </a:rPr>
              <a:t>R</a:t>
            </a:r>
            <a:r>
              <a:rPr lang="en-GB" sz="4000" i="1" baseline="30000" dirty="0">
                <a:sym typeface="Symbol" pitchFamily="18" charset="2"/>
              </a:rPr>
              <a:t>2</a:t>
            </a:r>
            <a:r>
              <a:rPr lang="en-GB" b="1" i="1" baseline="-25000" dirty="0"/>
              <a:t> </a:t>
            </a:r>
          </a:p>
        </p:txBody>
      </p:sp>
      <p:sp>
        <p:nvSpPr>
          <p:cNvPr id="260099" name="Rectangle 3"/>
          <p:cNvSpPr>
            <a:spLocks noGrp="1" noChangeArrowheads="1"/>
          </p:cNvSpPr>
          <p:nvPr>
            <p:ph type="body" idx="1"/>
          </p:nvPr>
        </p:nvSpPr>
        <p:spPr>
          <a:xfrm>
            <a:off x="957943" y="1403350"/>
            <a:ext cx="10203543" cy="4641850"/>
          </a:xfrm>
          <a:noFill/>
          <a:ln/>
        </p:spPr>
        <p:txBody>
          <a:bodyPr/>
          <a:lstStyle/>
          <a:p>
            <a:pPr>
              <a:lnSpc>
                <a:spcPct val="90000"/>
              </a:lnSpc>
            </a:pPr>
            <a:r>
              <a:rPr lang="en-GB" i="1" dirty="0"/>
              <a:t>R</a:t>
            </a:r>
          </a:p>
          <a:p>
            <a:pPr lvl="1">
              <a:lnSpc>
                <a:spcPct val="90000"/>
              </a:lnSpc>
            </a:pPr>
            <a:r>
              <a:rPr lang="en-GB" dirty="0"/>
              <a:t>The correlation between the observed values of the outcome, and the values predicted by the model.</a:t>
            </a:r>
            <a:endParaRPr lang="en-GB" sz="3200" dirty="0"/>
          </a:p>
          <a:p>
            <a:pPr>
              <a:lnSpc>
                <a:spcPct val="90000"/>
              </a:lnSpc>
            </a:pPr>
            <a:r>
              <a:rPr lang="en-GB" i="1" dirty="0">
                <a:sym typeface="Symbol" pitchFamily="18" charset="2"/>
              </a:rPr>
              <a:t>R</a:t>
            </a:r>
            <a:r>
              <a:rPr lang="en-GB" baseline="30000" dirty="0">
                <a:sym typeface="Symbol" pitchFamily="18" charset="2"/>
              </a:rPr>
              <a:t>2</a:t>
            </a:r>
          </a:p>
          <a:p>
            <a:pPr lvl="1">
              <a:lnSpc>
                <a:spcPct val="90000"/>
              </a:lnSpc>
            </a:pPr>
            <a:r>
              <a:rPr lang="en-GB" dirty="0"/>
              <a:t>The proportion of variance accounted for by the model.</a:t>
            </a:r>
          </a:p>
          <a:p>
            <a:pPr>
              <a:lnSpc>
                <a:spcPct val="90000"/>
              </a:lnSpc>
            </a:pPr>
            <a:r>
              <a:rPr lang="en-GB" dirty="0"/>
              <a:t>Adj. </a:t>
            </a:r>
            <a:r>
              <a:rPr lang="en-GB" i="1" dirty="0">
                <a:sym typeface="Symbol" pitchFamily="18" charset="2"/>
              </a:rPr>
              <a:t>R</a:t>
            </a:r>
            <a:r>
              <a:rPr lang="en-GB" baseline="30000" dirty="0">
                <a:sym typeface="Symbol" pitchFamily="18" charset="2"/>
              </a:rPr>
              <a:t>2</a:t>
            </a:r>
          </a:p>
          <a:p>
            <a:pPr lvl="1">
              <a:lnSpc>
                <a:spcPct val="90000"/>
              </a:lnSpc>
            </a:pPr>
            <a:r>
              <a:rPr lang="en-GB" dirty="0"/>
              <a:t>An estimate of </a:t>
            </a:r>
            <a:r>
              <a:rPr lang="en-GB" i="1" dirty="0">
                <a:sym typeface="Symbol" pitchFamily="18" charset="2"/>
              </a:rPr>
              <a:t>R</a:t>
            </a:r>
            <a:r>
              <a:rPr lang="en-GB" baseline="30000" dirty="0">
                <a:sym typeface="Symbol" pitchFamily="18" charset="2"/>
              </a:rPr>
              <a:t>2</a:t>
            </a:r>
            <a:r>
              <a:rPr lang="en-GB" dirty="0"/>
              <a:t> in the population (</a:t>
            </a:r>
            <a:r>
              <a:rPr lang="en-GB" i="1" dirty="0"/>
              <a:t>shrinkage</a:t>
            </a:r>
            <a:r>
              <a:rPr lang="en-GB" dirty="0"/>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a:xfrm>
            <a:off x="725714" y="228600"/>
            <a:ext cx="10740572" cy="1117600"/>
          </a:xfrm>
          <a:noFill/>
          <a:ln/>
        </p:spPr>
        <p:txBody>
          <a:bodyPr/>
          <a:lstStyle/>
          <a:p>
            <a:r>
              <a:rPr lang="en-GB" sz="4000" i="1" dirty="0">
                <a:sym typeface="Symbol" pitchFamily="18" charset="2"/>
              </a:rPr>
              <a:t>F</a:t>
            </a:r>
            <a:r>
              <a:rPr lang="en-GB" sz="4000" dirty="0">
                <a:sym typeface="Symbol" pitchFamily="18" charset="2"/>
              </a:rPr>
              <a:t>-statistics</a:t>
            </a:r>
            <a:endParaRPr lang="en-GB" b="1" i="1" baseline="-25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939" y="1830619"/>
            <a:ext cx="7461893" cy="3696843"/>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a:noFill/>
          <a:ln/>
        </p:spPr>
        <p:txBody>
          <a:bodyPr/>
          <a:lstStyle/>
          <a:p>
            <a:r>
              <a:rPr lang="en-GB" sz="4000" i="1" dirty="0">
                <a:sym typeface="Symbol" pitchFamily="18" charset="2"/>
              </a:rPr>
              <a:t>F</a:t>
            </a:r>
            <a:r>
              <a:rPr lang="en-GB" sz="4000" dirty="0">
                <a:sym typeface="Symbol" pitchFamily="18" charset="2"/>
              </a:rPr>
              <a:t>-statistic</a:t>
            </a:r>
            <a:endParaRPr lang="en-GB" i="1" baseline="-25000" dirty="0"/>
          </a:p>
        </p:txBody>
      </p:sp>
      <p:sp>
        <p:nvSpPr>
          <p:cNvPr id="264195" name="Rectangle 3"/>
          <p:cNvSpPr>
            <a:spLocks noGrp="1" noChangeArrowheads="1"/>
          </p:cNvSpPr>
          <p:nvPr>
            <p:ph idx="1"/>
          </p:nvPr>
        </p:nvSpPr>
        <p:spPr>
          <a:noFill/>
          <a:ln/>
        </p:spPr>
        <p:txBody>
          <a:bodyPr>
            <a:normAutofit/>
          </a:bodyPr>
          <a:lstStyle/>
          <a:p>
            <a:pPr>
              <a:lnSpc>
                <a:spcPct val="90000"/>
              </a:lnSpc>
            </a:pPr>
            <a:r>
              <a:rPr lang="en-GB" sz="3200" dirty="0"/>
              <a:t>Looks at whether the variance explained by the model (SS</a:t>
            </a:r>
            <a:r>
              <a:rPr lang="en-GB" sz="3200" baseline="-25000" dirty="0"/>
              <a:t>M</a:t>
            </a:r>
            <a:r>
              <a:rPr lang="en-GB" sz="3200" dirty="0"/>
              <a:t>) is significantly greater than the error within the model (SS</a:t>
            </a:r>
            <a:r>
              <a:rPr lang="en-GB" sz="3200" baseline="-25000" dirty="0"/>
              <a:t>R</a:t>
            </a:r>
            <a:r>
              <a:rPr lang="en-GB" sz="3200" dirty="0"/>
              <a:t>)</a:t>
            </a:r>
          </a:p>
          <a:p>
            <a:pPr>
              <a:lnSpc>
                <a:spcPct val="90000"/>
              </a:lnSpc>
            </a:pPr>
            <a:endParaRPr lang="en-GB" sz="3200" dirty="0"/>
          </a:p>
          <a:p>
            <a:pPr>
              <a:lnSpc>
                <a:spcPct val="90000"/>
              </a:lnSpc>
            </a:pPr>
            <a:r>
              <a:rPr lang="en-GB" sz="3200" dirty="0"/>
              <a:t>It tells us whether using the regression model is significantly better at predicting values of the outcome than using the mean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4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41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Intercepts and Gradients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288" y="1895928"/>
            <a:ext cx="7874000" cy="39370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a:xfrm>
            <a:off x="682171" y="301172"/>
            <a:ext cx="10580915" cy="1117600"/>
          </a:xfrm>
          <a:noFill/>
          <a:ln/>
        </p:spPr>
        <p:txBody>
          <a:bodyPr/>
          <a:lstStyle/>
          <a:p>
            <a:r>
              <a:rPr lang="en-GB" sz="4000" dirty="0">
                <a:sym typeface="Symbol" pitchFamily="18" charset="2"/>
              </a:rPr>
              <a:t>Model Parameters</a:t>
            </a:r>
            <a:endParaRPr lang="en-GB" b="1" i="1" baseline="-25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0140" y="1854200"/>
            <a:ext cx="8031720" cy="40386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a:noFill/>
          <a:ln/>
        </p:spPr>
        <p:txBody>
          <a:bodyPr/>
          <a:lstStyle/>
          <a:p>
            <a:r>
              <a:rPr lang="en-GB" sz="4000" dirty="0">
                <a:sym typeface="Symbol" pitchFamily="18" charset="2"/>
              </a:rPr>
              <a:t>Interpreting Model Parameters</a:t>
            </a:r>
            <a:endParaRPr lang="en-GB" b="1" i="1" baseline="-25000" dirty="0"/>
          </a:p>
        </p:txBody>
      </p:sp>
      <p:sp>
        <p:nvSpPr>
          <p:cNvPr id="274435" name="Rectangle 3"/>
          <p:cNvSpPr>
            <a:spLocks noGrp="1" noChangeArrowheads="1"/>
          </p:cNvSpPr>
          <p:nvPr>
            <p:ph idx="1"/>
          </p:nvPr>
        </p:nvSpPr>
        <p:spPr>
          <a:noFill/>
          <a:ln/>
        </p:spPr>
        <p:txBody>
          <a:bodyPr/>
          <a:lstStyle/>
          <a:p>
            <a:r>
              <a:rPr lang="en-GB" sz="3600" i="1" dirty="0"/>
              <a:t>b</a:t>
            </a:r>
            <a:r>
              <a:rPr lang="en-GB" sz="3600" dirty="0"/>
              <a:t>-values:</a:t>
            </a:r>
          </a:p>
          <a:p>
            <a:pPr lvl="1"/>
            <a:r>
              <a:rPr lang="en-GB" sz="3200" dirty="0"/>
              <a:t>The change in the outcome associated with a unit change in the predictor.</a:t>
            </a:r>
          </a:p>
          <a:p>
            <a:r>
              <a:rPr lang="en-GB" sz="3600" dirty="0"/>
              <a:t>Standardised </a:t>
            </a:r>
            <a:r>
              <a:rPr lang="en-GB" sz="3600" i="1" dirty="0"/>
              <a:t>b</a:t>
            </a:r>
            <a:r>
              <a:rPr lang="en-GB" sz="3600" dirty="0"/>
              <a:t>-values :</a:t>
            </a:r>
          </a:p>
          <a:p>
            <a:pPr lvl="1"/>
            <a:r>
              <a:rPr lang="en-GB" sz="3200" dirty="0"/>
              <a:t>Tell us the same but expressed as standard deviations.</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44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443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44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44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5"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a:noFill/>
          <a:ln/>
        </p:spPr>
        <p:txBody>
          <a:bodyPr/>
          <a:lstStyle/>
          <a:p>
            <a:r>
              <a:rPr lang="en-GB" i="1" dirty="0">
                <a:sym typeface="Symbol" pitchFamily="18" charset="2"/>
              </a:rPr>
              <a:t>b</a:t>
            </a:r>
            <a:r>
              <a:rPr lang="en-GB" dirty="0">
                <a:sym typeface="Symbol" pitchFamily="18" charset="2"/>
              </a:rPr>
              <a:t>-values</a:t>
            </a:r>
            <a:endParaRPr lang="en-GB" i="1" baseline="-25000" dirty="0"/>
          </a:p>
        </p:txBody>
      </p:sp>
      <p:sp>
        <p:nvSpPr>
          <p:cNvPr id="275459" name="Rectangle 3"/>
          <p:cNvSpPr>
            <a:spLocks noGrp="1" noChangeArrowheads="1"/>
          </p:cNvSpPr>
          <p:nvPr>
            <p:ph idx="1"/>
          </p:nvPr>
        </p:nvSpPr>
        <p:spPr>
          <a:xfrm>
            <a:off x="838199" y="1610632"/>
            <a:ext cx="10671629" cy="4572453"/>
          </a:xfrm>
          <a:noFill/>
          <a:ln/>
        </p:spPr>
        <p:txBody>
          <a:bodyPr>
            <a:normAutofit fontScale="85000" lnSpcReduction="20000"/>
          </a:bodyPr>
          <a:lstStyle/>
          <a:p>
            <a:pPr lvl="0"/>
            <a:r>
              <a:rPr lang="en-GB" sz="3600" b="1" dirty="0"/>
              <a:t>Advertising budget</a:t>
            </a:r>
            <a:r>
              <a:rPr lang="en-GB" sz="3600" dirty="0"/>
              <a:t>: </a:t>
            </a:r>
            <a:r>
              <a:rPr lang="en-GB" sz="3600" i="1" dirty="0"/>
              <a:t>b</a:t>
            </a:r>
            <a:r>
              <a:rPr lang="en-GB" sz="3600" dirty="0"/>
              <a:t> = 0.085</a:t>
            </a:r>
          </a:p>
          <a:p>
            <a:pPr lvl="1"/>
            <a:r>
              <a:rPr lang="en-GB" dirty="0"/>
              <a:t>As advertising budget increases by one unit, album sales increase by 0.085 units. Both variables were measured in thousands; therefore, for every £1000 more spent on advertising, an extra 0.085 thousand albums (85 albums) are sold. This interpretation is true only if the effects of band image and airplay are held constant.</a:t>
            </a:r>
          </a:p>
          <a:p>
            <a:pPr lvl="0"/>
            <a:r>
              <a:rPr lang="en-GB" sz="3600" b="1" dirty="0"/>
              <a:t>Airplay</a:t>
            </a:r>
            <a:r>
              <a:rPr lang="en-GB" sz="3600" dirty="0"/>
              <a:t>: </a:t>
            </a:r>
            <a:r>
              <a:rPr lang="en-GB" sz="3600" i="1" dirty="0"/>
              <a:t>b</a:t>
            </a:r>
            <a:r>
              <a:rPr lang="en-GB" sz="3600" dirty="0"/>
              <a:t> = 3.367</a:t>
            </a:r>
          </a:p>
          <a:p>
            <a:pPr lvl="1"/>
            <a:r>
              <a:rPr lang="en-GB" dirty="0"/>
              <a:t>As the number of plays on radio in the week before release increases by one, album sales increase by 3.367 units. Every additional play of a song on radio (in the week before release) is associated with an extra 3.367 thousand albums (3367 albums) being sold. This interpretation is true only if the effects of the band’s image and advertising budget are held constant.</a:t>
            </a:r>
          </a:p>
          <a:p>
            <a:r>
              <a:rPr lang="en-GB" sz="3600" b="1" dirty="0"/>
              <a:t>Image</a:t>
            </a:r>
            <a:r>
              <a:rPr lang="en-GB" sz="3600" dirty="0"/>
              <a:t>: </a:t>
            </a:r>
            <a:r>
              <a:rPr lang="en-GB" sz="3600" i="1" dirty="0"/>
              <a:t>b</a:t>
            </a:r>
            <a:r>
              <a:rPr lang="en-GB" sz="3600" dirty="0"/>
              <a:t> = 11.086</a:t>
            </a:r>
          </a:p>
          <a:p>
            <a:pPr lvl="1"/>
            <a:r>
              <a:rPr lang="en-GB" dirty="0"/>
              <a:t>If a band can increase their image rating by 1 unit they can expect additional album sales of 11.086 units. Every unit increase in the band’s image rating is associated with an extra 11.086 thousand albums (11,086 albums) being sold. This interpretation is true only if the effects of airplay and advertising are held constant.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4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545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545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54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545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54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9"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noFill/>
          <a:ln/>
        </p:spPr>
        <p:txBody>
          <a:bodyPr/>
          <a:lstStyle/>
          <a:p>
            <a:r>
              <a:rPr lang="en-GB" dirty="0">
                <a:sym typeface="Symbol" pitchFamily="18" charset="2"/>
              </a:rPr>
              <a:t>Standardised beta values</a:t>
            </a:r>
            <a:endParaRPr lang="en-GB" i="1" baseline="-25000" dirty="0"/>
          </a:p>
        </p:txBody>
      </p:sp>
      <p:sp>
        <p:nvSpPr>
          <p:cNvPr id="277507" name="Rectangle 3"/>
          <p:cNvSpPr>
            <a:spLocks noGrp="1" noChangeArrowheads="1"/>
          </p:cNvSpPr>
          <p:nvPr>
            <p:ph idx="1"/>
          </p:nvPr>
        </p:nvSpPr>
        <p:spPr>
          <a:xfrm>
            <a:off x="634999" y="1625147"/>
            <a:ext cx="10903857" cy="4601482"/>
          </a:xfrm>
          <a:noFill/>
          <a:ln/>
        </p:spPr>
        <p:txBody>
          <a:bodyPr>
            <a:normAutofit fontScale="92500" lnSpcReduction="10000"/>
          </a:bodyPr>
          <a:lstStyle/>
          <a:p>
            <a:pPr lvl="0"/>
            <a:r>
              <a:rPr lang="en-GB" b="1" dirty="0"/>
              <a:t>Advertising budget</a:t>
            </a:r>
            <a:r>
              <a:rPr lang="en-GB" dirty="0"/>
              <a:t>: Standardized</a:t>
            </a:r>
            <a:r>
              <a:rPr lang="en-GB" i="1" dirty="0"/>
              <a:t> </a:t>
            </a:r>
            <a:r>
              <a:rPr lang="en-GB" i="1" dirty="0">
                <a:sym typeface="Symbol" charset="2"/>
              </a:rPr>
              <a:t></a:t>
            </a:r>
            <a:r>
              <a:rPr lang="en-GB" dirty="0"/>
              <a:t> = 0.511</a:t>
            </a:r>
          </a:p>
          <a:p>
            <a:pPr lvl="1"/>
            <a:r>
              <a:rPr lang="en-GB" dirty="0"/>
              <a:t>As advertising budget increases by one standard deviation (£485,655), album sales increase by 0.511 standard deviations (41,240 sales). This interpretation is true only if the effects of the band’s image and airplay are held constant.</a:t>
            </a:r>
          </a:p>
          <a:p>
            <a:pPr lvl="0"/>
            <a:r>
              <a:rPr lang="en-GB" b="1" dirty="0"/>
              <a:t>Airplay</a:t>
            </a:r>
            <a:r>
              <a:rPr lang="en-GB" dirty="0"/>
              <a:t>: Standardized</a:t>
            </a:r>
            <a:r>
              <a:rPr lang="en-GB" i="1" dirty="0"/>
              <a:t> </a:t>
            </a:r>
            <a:r>
              <a:rPr lang="en-GB" i="1" dirty="0">
                <a:sym typeface="Symbol" charset="2"/>
              </a:rPr>
              <a:t></a:t>
            </a:r>
            <a:r>
              <a:rPr lang="en-GB" dirty="0"/>
              <a:t> = 0.512</a:t>
            </a:r>
          </a:p>
          <a:p>
            <a:pPr lvl="1"/>
            <a:r>
              <a:rPr lang="en-GB" dirty="0"/>
              <a:t>As the number of plays on radio in the week before release increases by 1 standard deviation (12.27), album sales increase by 0.512 standard deviations (41,320 sales). This interpretation is true only if the effects of the band’s image and advertising are held constant.</a:t>
            </a:r>
          </a:p>
          <a:p>
            <a:r>
              <a:rPr lang="en-GB" b="1" dirty="0"/>
              <a:t>Image</a:t>
            </a:r>
            <a:r>
              <a:rPr lang="en-GB" dirty="0"/>
              <a:t>: Standardized</a:t>
            </a:r>
            <a:r>
              <a:rPr lang="en-GB" i="1" dirty="0"/>
              <a:t> </a:t>
            </a:r>
            <a:r>
              <a:rPr lang="en-GB" i="1" dirty="0">
                <a:sym typeface="Symbol" charset="2"/>
              </a:rPr>
              <a:t></a:t>
            </a:r>
            <a:r>
              <a:rPr lang="en-GB" dirty="0"/>
              <a:t> = 0.192 </a:t>
            </a:r>
          </a:p>
          <a:p>
            <a:pPr lvl="1"/>
            <a:r>
              <a:rPr lang="en-GB" dirty="0"/>
              <a:t>A band rated one standard deviation (1.40 units) higher on the image scale can expect additional album sales of 0.192 standard deviations units (15,490 sales). This interpretation is true only if the effects of airplay and advertising are held constant.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750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750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750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7507">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75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7507">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75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7" grpId="0" build="p"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6928" y="1790698"/>
            <a:ext cx="8158008" cy="4102102"/>
          </a:xfrm>
          <a:prstGeom prst="rect">
            <a:avLst/>
          </a:prstGeom>
        </p:spPr>
      </p:pic>
      <p:sp>
        <p:nvSpPr>
          <p:cNvPr id="3" name="Rounded Rectangle 2"/>
          <p:cNvSpPr/>
          <p:nvPr/>
        </p:nvSpPr>
        <p:spPr>
          <a:xfrm>
            <a:off x="7131957" y="4470400"/>
            <a:ext cx="1511300" cy="1282700"/>
          </a:xfrm>
          <a:prstGeom prst="roundRect">
            <a:avLst/>
          </a:prstGeom>
          <a:solidFill>
            <a:srgbClr val="C00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p:cNvSpPr>
            <a:spLocks noGrp="1"/>
          </p:cNvSpPr>
          <p:nvPr>
            <p:ph type="title"/>
          </p:nvPr>
        </p:nvSpPr>
        <p:spPr/>
        <p:txBody>
          <a:bodyPr/>
          <a:lstStyle/>
          <a:p>
            <a:r>
              <a:rPr lang="en-GB" dirty="0"/>
              <a:t>Collinearity</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GB" dirty="0"/>
              <a:t>Logistic Regression</a:t>
            </a:r>
            <a:endParaRPr lang="en-US" dirty="0"/>
          </a:p>
        </p:txBody>
      </p:sp>
      <p:sp>
        <p:nvSpPr>
          <p:cNvPr id="36867" name="Rectangle 3"/>
          <p:cNvSpPr>
            <a:spLocks noGrp="1" noChangeArrowheads="1"/>
          </p:cNvSpPr>
          <p:nvPr>
            <p:ph idx="1"/>
          </p:nvPr>
        </p:nvSpPr>
        <p:spPr/>
        <p:txBody>
          <a:bodyPr>
            <a:normAutofit/>
          </a:bodyPr>
          <a:lstStyle/>
          <a:p>
            <a:r>
              <a:rPr lang="en-US" sz="3200" dirty="0"/>
              <a:t>To predict an outcome variable that is categorical from one or more categorical or continuous predictor variables</a:t>
            </a:r>
          </a:p>
          <a:p>
            <a:endParaRPr lang="en-US" sz="3200" dirty="0"/>
          </a:p>
          <a:p>
            <a:r>
              <a:rPr lang="en-US" sz="3200" dirty="0"/>
              <a:t>Used because having a categorical  outcome variable violates the assumption of linearity in normal regression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GB"/>
              <a:t>With One Predictor</a:t>
            </a:r>
            <a:endParaRPr lang="en-US"/>
          </a:p>
        </p:txBody>
      </p:sp>
      <p:sp>
        <p:nvSpPr>
          <p:cNvPr id="5123" name="Rectangle 3"/>
          <p:cNvSpPr>
            <a:spLocks noGrp="1" noChangeArrowheads="1"/>
          </p:cNvSpPr>
          <p:nvPr>
            <p:ph idx="1"/>
          </p:nvPr>
        </p:nvSpPr>
        <p:spPr>
          <a:xfrm>
            <a:off x="1540935" y="2832100"/>
            <a:ext cx="10041467" cy="3294064"/>
          </a:xfrm>
        </p:spPr>
        <p:txBody>
          <a:bodyPr/>
          <a:lstStyle/>
          <a:p>
            <a:r>
              <a:rPr lang="en-GB" sz="2800" dirty="0">
                <a:cs typeface="Arial" charset="0"/>
              </a:rPr>
              <a:t>Outcome</a:t>
            </a:r>
            <a:endParaRPr lang="en-US" sz="2800" baseline="-25000" dirty="0"/>
          </a:p>
          <a:p>
            <a:pPr lvl="1"/>
            <a:r>
              <a:rPr lang="en-US" sz="2400" dirty="0"/>
              <a:t>We predict the </a:t>
            </a:r>
            <a:r>
              <a:rPr lang="en-US" sz="2400" i="1" dirty="0"/>
              <a:t>probability</a:t>
            </a:r>
            <a:r>
              <a:rPr lang="en-US" sz="2400" dirty="0"/>
              <a:t> of the outcome occurring</a:t>
            </a:r>
            <a:endParaRPr lang="en-US" sz="2400" i="1" dirty="0"/>
          </a:p>
          <a:p>
            <a:r>
              <a:rPr lang="en-GB" sz="2800" i="1" dirty="0">
                <a:cs typeface="Arial" charset="0"/>
              </a:rPr>
              <a:t>b</a:t>
            </a:r>
            <a:r>
              <a:rPr lang="en-GB" sz="2800" baseline="-25000" dirty="0">
                <a:cs typeface="Arial" charset="0"/>
              </a:rPr>
              <a:t>0</a:t>
            </a:r>
            <a:r>
              <a:rPr lang="en-GB" sz="2800" i="1" dirty="0">
                <a:cs typeface="Arial" charset="0"/>
              </a:rPr>
              <a:t> and b</a:t>
            </a:r>
            <a:r>
              <a:rPr lang="en-GB" sz="2800" baseline="-25000" dirty="0">
                <a:cs typeface="Arial" charset="0"/>
              </a:rPr>
              <a:t>1</a:t>
            </a:r>
            <a:endParaRPr lang="en-US" sz="2800" baseline="-25000" dirty="0"/>
          </a:p>
          <a:p>
            <a:pPr lvl="1"/>
            <a:r>
              <a:rPr lang="en-US" sz="2400" dirty="0"/>
              <a:t>Can be thought of in much the same way as the linear model</a:t>
            </a:r>
          </a:p>
          <a:p>
            <a:pPr lvl="1"/>
            <a:r>
              <a:rPr lang="en-US" sz="2400" dirty="0"/>
              <a:t>Note the linear model equation forms part of the logistic regression equation</a:t>
            </a:r>
          </a:p>
        </p:txBody>
      </p:sp>
      <mc:AlternateContent xmlns:mc="http://schemas.openxmlformats.org/markup-compatibility/2006" xmlns:a14="http://schemas.microsoft.com/office/drawing/2010/main">
        <mc:Choice Requires="a14">
          <p:sp>
            <p:nvSpPr>
              <p:cNvPr id="3" name="Rectangle 2"/>
              <p:cNvSpPr/>
              <p:nvPr/>
            </p:nvSpPr>
            <p:spPr>
              <a:xfrm>
                <a:off x="4183891" y="1414035"/>
                <a:ext cx="4447692" cy="10470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3200" i="1">
                          <a:latin typeface="Cambria Math" charset="0"/>
                        </a:rPr>
                        <m:t>𝑃</m:t>
                      </m:r>
                      <m:d>
                        <m:dPr>
                          <m:ctrlPr>
                            <a:rPr lang="en-GB" sz="3200" i="1">
                              <a:latin typeface="Cambria Math" panose="02040503050406030204" pitchFamily="18" charset="0"/>
                            </a:rPr>
                          </m:ctrlPr>
                        </m:dPr>
                        <m:e>
                          <m:r>
                            <a:rPr lang="en-GB" sz="3200" i="1">
                              <a:latin typeface="Cambria Math" charset="0"/>
                            </a:rPr>
                            <m:t>𝑌</m:t>
                          </m:r>
                        </m:e>
                      </m:d>
                      <m:r>
                        <a:rPr lang="en-GB" sz="3200">
                          <a:latin typeface="Cambria Math" charset="0"/>
                        </a:rPr>
                        <m:t>=</m:t>
                      </m:r>
                      <m:f>
                        <m:fPr>
                          <m:ctrlPr>
                            <a:rPr lang="en-GB" sz="3200" i="1">
                              <a:latin typeface="Cambria Math" panose="02040503050406030204" pitchFamily="18" charset="0"/>
                            </a:rPr>
                          </m:ctrlPr>
                        </m:fPr>
                        <m:num>
                          <m:r>
                            <a:rPr lang="en-GB" sz="3200">
                              <a:latin typeface="Cambria Math" charset="0"/>
                            </a:rPr>
                            <m:t>1</m:t>
                          </m:r>
                        </m:num>
                        <m:den>
                          <m:r>
                            <a:rPr lang="en-GB" sz="3200">
                              <a:latin typeface="Cambria Math" charset="0"/>
                            </a:rPr>
                            <m:t>1+</m:t>
                          </m:r>
                          <m:sSup>
                            <m:sSupPr>
                              <m:ctrlPr>
                                <a:rPr lang="en-GB" sz="3200" i="1">
                                  <a:latin typeface="Cambria Math" panose="02040503050406030204" pitchFamily="18" charset="0"/>
                                </a:rPr>
                              </m:ctrlPr>
                            </m:sSupPr>
                            <m:e>
                              <m:r>
                                <a:rPr lang="en-GB" sz="3200" i="1">
                                  <a:latin typeface="Cambria Math" charset="0"/>
                                </a:rPr>
                                <m:t>𝑒</m:t>
                              </m:r>
                            </m:e>
                            <m:sup>
                              <m:r>
                                <a:rPr lang="en-GB" sz="3200">
                                  <a:latin typeface="Cambria Math" charset="0"/>
                                </a:rPr>
                                <m:t>−</m:t>
                              </m:r>
                              <m:d>
                                <m:dPr>
                                  <m:ctrlPr>
                                    <a:rPr lang="en-GB" sz="3200" i="1">
                                      <a:latin typeface="Cambria Math" panose="02040503050406030204" pitchFamily="18" charset="0"/>
                                    </a:rPr>
                                  </m:ctrlPr>
                                </m:dPr>
                                <m:e>
                                  <m:sSub>
                                    <m:sSubPr>
                                      <m:ctrlPr>
                                        <a:rPr lang="en-GB" sz="3200" i="1">
                                          <a:latin typeface="Cambria Math" panose="02040503050406030204" pitchFamily="18" charset="0"/>
                                        </a:rPr>
                                      </m:ctrlPr>
                                    </m:sSubPr>
                                    <m:e>
                                      <m:r>
                                        <a:rPr lang="en-GB" sz="3200" i="1">
                                          <a:latin typeface="Cambria Math" charset="0"/>
                                        </a:rPr>
                                        <m:t>𝑏</m:t>
                                      </m:r>
                                    </m:e>
                                    <m:sub>
                                      <m:r>
                                        <a:rPr lang="en-GB" sz="3200">
                                          <a:latin typeface="Cambria Math" charset="0"/>
                                        </a:rPr>
                                        <m:t>0</m:t>
                                      </m:r>
                                    </m:sub>
                                  </m:sSub>
                                  <m:r>
                                    <a:rPr lang="en-GB" sz="3200">
                                      <a:latin typeface="Cambria Math" charset="0"/>
                                    </a:rPr>
                                    <m:t>+</m:t>
                                  </m:r>
                                  <m:sSub>
                                    <m:sSubPr>
                                      <m:ctrlPr>
                                        <a:rPr lang="en-GB" sz="3200" i="1">
                                          <a:latin typeface="Cambria Math" panose="02040503050406030204" pitchFamily="18" charset="0"/>
                                        </a:rPr>
                                      </m:ctrlPr>
                                    </m:sSubPr>
                                    <m:e>
                                      <m:r>
                                        <a:rPr lang="en-GB" sz="3200" i="1">
                                          <a:latin typeface="Cambria Math" charset="0"/>
                                        </a:rPr>
                                        <m:t>𝑏</m:t>
                                      </m:r>
                                    </m:e>
                                    <m:sub>
                                      <m:r>
                                        <a:rPr lang="en-GB" sz="3200">
                                          <a:latin typeface="Cambria Math" charset="0"/>
                                        </a:rPr>
                                        <m:t>1</m:t>
                                      </m:r>
                                    </m:sub>
                                  </m:sSub>
                                  <m:sSub>
                                    <m:sSubPr>
                                      <m:ctrlPr>
                                        <a:rPr lang="en-GB" sz="3200" i="1">
                                          <a:latin typeface="Cambria Math" panose="02040503050406030204" pitchFamily="18" charset="0"/>
                                        </a:rPr>
                                      </m:ctrlPr>
                                    </m:sSubPr>
                                    <m:e>
                                      <m:r>
                                        <a:rPr lang="en-GB" sz="3200" i="1">
                                          <a:latin typeface="Cambria Math" charset="0"/>
                                        </a:rPr>
                                        <m:t>𝑋</m:t>
                                      </m:r>
                                    </m:e>
                                    <m:sub>
                                      <m:r>
                                        <a:rPr lang="en-GB" sz="3200">
                                          <a:latin typeface="Cambria Math" charset="0"/>
                                        </a:rPr>
                                        <m:t>1</m:t>
                                      </m:r>
                                      <m:r>
                                        <a:rPr lang="en-GB" sz="3200" i="1">
                                          <a:latin typeface="Cambria Math" charset="0"/>
                                        </a:rPr>
                                        <m:t>𝑖</m:t>
                                      </m:r>
                                    </m:sub>
                                  </m:sSub>
                                </m:e>
                              </m:d>
                            </m:sup>
                          </m:sSup>
                        </m:den>
                      </m:f>
                    </m:oMath>
                  </m:oMathPara>
                </a14:m>
                <a:endParaRPr lang="en-GB" sz="3200" dirty="0"/>
              </a:p>
            </p:txBody>
          </p:sp>
        </mc:Choice>
        <mc:Fallback xmlns="">
          <p:sp>
            <p:nvSpPr>
              <p:cNvPr id="3" name="Rectangle 2"/>
              <p:cNvSpPr>
                <a:spLocks noRot="1" noChangeAspect="1" noMove="1" noResize="1" noEditPoints="1" noAdjustHandles="1" noChangeArrowheads="1" noChangeShapeType="1" noTextEdit="1"/>
              </p:cNvSpPr>
              <p:nvPr/>
            </p:nvSpPr>
            <p:spPr>
              <a:xfrm>
                <a:off x="2659891" y="1414035"/>
                <a:ext cx="4447692" cy="1047018"/>
              </a:xfrm>
              <a:prstGeom prst="rect">
                <a:avLst/>
              </a:prstGeom>
              <a:blipFill rotWithShape="0">
                <a:blip r:embed="rId2"/>
                <a:stretch>
                  <a:fillRect/>
                </a:stretch>
              </a:blipFill>
            </p:spPr>
            <p:txBody>
              <a:bodyPr/>
              <a:lstStyle/>
              <a:p>
                <a:r>
                  <a:rPr lang="en-GB">
                    <a:noFill/>
                  </a:rPr>
                  <a:t> </a:t>
                </a: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GB" dirty="0"/>
              <a:t>With Several Predictors</a:t>
            </a:r>
            <a:endParaRPr lang="en-US" dirty="0"/>
          </a:p>
        </p:txBody>
      </p:sp>
      <p:sp>
        <p:nvSpPr>
          <p:cNvPr id="37891" name="Rectangle 3"/>
          <p:cNvSpPr>
            <a:spLocks noGrp="1" noChangeArrowheads="1"/>
          </p:cNvSpPr>
          <p:nvPr>
            <p:ph idx="1"/>
          </p:nvPr>
        </p:nvSpPr>
        <p:spPr>
          <a:xfrm>
            <a:off x="1540935" y="2781300"/>
            <a:ext cx="10041467" cy="3344864"/>
          </a:xfrm>
        </p:spPr>
        <p:txBody>
          <a:bodyPr/>
          <a:lstStyle/>
          <a:p>
            <a:r>
              <a:rPr lang="en-GB" sz="2800" dirty="0">
                <a:cs typeface="Arial" charset="0"/>
              </a:rPr>
              <a:t>Outcome</a:t>
            </a:r>
            <a:endParaRPr lang="en-US" sz="2800" baseline="-25000" dirty="0"/>
          </a:p>
          <a:p>
            <a:pPr lvl="1"/>
            <a:r>
              <a:rPr lang="en-US" sz="2400" dirty="0"/>
              <a:t>We still predict the </a:t>
            </a:r>
            <a:r>
              <a:rPr lang="en-US" sz="2400" i="1" dirty="0"/>
              <a:t>probability</a:t>
            </a:r>
            <a:r>
              <a:rPr lang="en-US" sz="2400" dirty="0"/>
              <a:t> of the outcome occurring</a:t>
            </a:r>
            <a:endParaRPr lang="en-US" sz="2400" i="1" dirty="0"/>
          </a:p>
          <a:p>
            <a:r>
              <a:rPr lang="en-GB" sz="2800" dirty="0">
                <a:cs typeface="Arial" charset="0"/>
              </a:rPr>
              <a:t>Differences</a:t>
            </a:r>
            <a:endParaRPr lang="en-US" sz="2800" baseline="-25000" dirty="0"/>
          </a:p>
          <a:p>
            <a:pPr lvl="1"/>
            <a:r>
              <a:rPr lang="en-US" sz="2400" dirty="0"/>
              <a:t>Note the linear model equation forms part of the logistic regression equation</a:t>
            </a:r>
          </a:p>
          <a:p>
            <a:pPr lvl="1"/>
            <a:r>
              <a:rPr lang="en-GB" sz="2400" dirty="0"/>
              <a:t>This part of the equation expands to accommodate additional predictors</a:t>
            </a:r>
            <a:endParaRPr lang="en-US" sz="2400" dirty="0"/>
          </a:p>
        </p:txBody>
      </p:sp>
      <mc:AlternateContent xmlns:mc="http://schemas.openxmlformats.org/markup-compatibility/2006" xmlns:a14="http://schemas.microsoft.com/office/drawing/2010/main">
        <mc:Choice Requires="a14">
          <p:sp>
            <p:nvSpPr>
              <p:cNvPr id="3" name="Rectangle 2"/>
              <p:cNvSpPr/>
              <p:nvPr/>
            </p:nvSpPr>
            <p:spPr>
              <a:xfrm>
                <a:off x="2966659" y="1311027"/>
                <a:ext cx="6983130" cy="10470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3200" i="1">
                          <a:latin typeface="Cambria Math" charset="0"/>
                        </a:rPr>
                        <m:t>𝑃</m:t>
                      </m:r>
                      <m:d>
                        <m:dPr>
                          <m:ctrlPr>
                            <a:rPr lang="en-GB" sz="3200" i="1">
                              <a:latin typeface="Cambria Math" panose="02040503050406030204" pitchFamily="18" charset="0"/>
                            </a:rPr>
                          </m:ctrlPr>
                        </m:dPr>
                        <m:e>
                          <m:r>
                            <a:rPr lang="en-GB" sz="3200" i="1">
                              <a:latin typeface="Cambria Math" charset="0"/>
                            </a:rPr>
                            <m:t>𝑌</m:t>
                          </m:r>
                        </m:e>
                      </m:d>
                      <m:r>
                        <a:rPr lang="en-GB" sz="3200">
                          <a:latin typeface="Cambria Math" charset="0"/>
                        </a:rPr>
                        <m:t>=</m:t>
                      </m:r>
                      <m:f>
                        <m:fPr>
                          <m:ctrlPr>
                            <a:rPr lang="en-GB" sz="3200" i="1">
                              <a:latin typeface="Cambria Math" panose="02040503050406030204" pitchFamily="18" charset="0"/>
                            </a:rPr>
                          </m:ctrlPr>
                        </m:fPr>
                        <m:num>
                          <m:r>
                            <a:rPr lang="en-GB" sz="3200">
                              <a:latin typeface="Cambria Math" charset="0"/>
                            </a:rPr>
                            <m:t>1</m:t>
                          </m:r>
                        </m:num>
                        <m:den>
                          <m:r>
                            <a:rPr lang="en-GB" sz="3200">
                              <a:latin typeface="Cambria Math" charset="0"/>
                            </a:rPr>
                            <m:t>1+</m:t>
                          </m:r>
                          <m:sSup>
                            <m:sSupPr>
                              <m:ctrlPr>
                                <a:rPr lang="en-GB" sz="3200" i="1">
                                  <a:latin typeface="Cambria Math" panose="02040503050406030204" pitchFamily="18" charset="0"/>
                                </a:rPr>
                              </m:ctrlPr>
                            </m:sSupPr>
                            <m:e>
                              <m:r>
                                <a:rPr lang="en-GB" sz="3200" i="1">
                                  <a:latin typeface="Cambria Math" charset="0"/>
                                </a:rPr>
                                <m:t>𝑒</m:t>
                              </m:r>
                            </m:e>
                            <m:sup>
                              <m:r>
                                <a:rPr lang="en-GB" sz="3200">
                                  <a:latin typeface="Cambria Math" charset="0"/>
                                </a:rPr>
                                <m:t>−</m:t>
                              </m:r>
                              <m:d>
                                <m:dPr>
                                  <m:ctrlPr>
                                    <a:rPr lang="en-GB" sz="3200" i="1">
                                      <a:latin typeface="Cambria Math" panose="02040503050406030204" pitchFamily="18" charset="0"/>
                                    </a:rPr>
                                  </m:ctrlPr>
                                </m:dPr>
                                <m:e>
                                  <m:sSub>
                                    <m:sSubPr>
                                      <m:ctrlPr>
                                        <a:rPr lang="en-GB" sz="3200" i="1">
                                          <a:latin typeface="Cambria Math" panose="02040503050406030204" pitchFamily="18" charset="0"/>
                                        </a:rPr>
                                      </m:ctrlPr>
                                    </m:sSubPr>
                                    <m:e>
                                      <m:r>
                                        <a:rPr lang="en-GB" sz="3200" i="1">
                                          <a:latin typeface="Cambria Math" charset="0"/>
                                        </a:rPr>
                                        <m:t>𝑏</m:t>
                                      </m:r>
                                    </m:e>
                                    <m:sub>
                                      <m:r>
                                        <a:rPr lang="en-GB" sz="3200">
                                          <a:latin typeface="Cambria Math" charset="0"/>
                                        </a:rPr>
                                        <m:t>0</m:t>
                                      </m:r>
                                    </m:sub>
                                  </m:sSub>
                                  <m:r>
                                    <a:rPr lang="en-GB" sz="3200">
                                      <a:latin typeface="Cambria Math" charset="0"/>
                                    </a:rPr>
                                    <m:t>+</m:t>
                                  </m:r>
                                  <m:sSub>
                                    <m:sSubPr>
                                      <m:ctrlPr>
                                        <a:rPr lang="en-GB" sz="3200" i="1">
                                          <a:latin typeface="Cambria Math" panose="02040503050406030204" pitchFamily="18" charset="0"/>
                                        </a:rPr>
                                      </m:ctrlPr>
                                    </m:sSubPr>
                                    <m:e>
                                      <m:r>
                                        <a:rPr lang="en-GB" sz="3200" i="1">
                                          <a:latin typeface="Cambria Math" charset="0"/>
                                        </a:rPr>
                                        <m:t>𝑏</m:t>
                                      </m:r>
                                    </m:e>
                                    <m:sub>
                                      <m:r>
                                        <a:rPr lang="en-GB" sz="3200">
                                          <a:latin typeface="Cambria Math" charset="0"/>
                                        </a:rPr>
                                        <m:t>1</m:t>
                                      </m:r>
                                    </m:sub>
                                  </m:sSub>
                                  <m:sSub>
                                    <m:sSubPr>
                                      <m:ctrlPr>
                                        <a:rPr lang="en-GB" sz="3200" i="1">
                                          <a:latin typeface="Cambria Math" panose="02040503050406030204" pitchFamily="18" charset="0"/>
                                        </a:rPr>
                                      </m:ctrlPr>
                                    </m:sSubPr>
                                    <m:e>
                                      <m:r>
                                        <a:rPr lang="en-GB" sz="3200" i="1">
                                          <a:latin typeface="Cambria Math" charset="0"/>
                                        </a:rPr>
                                        <m:t>𝑋</m:t>
                                      </m:r>
                                    </m:e>
                                    <m:sub>
                                      <m:r>
                                        <a:rPr lang="en-GB" sz="3200">
                                          <a:latin typeface="Cambria Math" charset="0"/>
                                        </a:rPr>
                                        <m:t>1</m:t>
                                      </m:r>
                                      <m:r>
                                        <a:rPr lang="en-GB" sz="3200" i="1">
                                          <a:latin typeface="Cambria Math" charset="0"/>
                                        </a:rPr>
                                        <m:t>𝑖</m:t>
                                      </m:r>
                                    </m:sub>
                                  </m:sSub>
                                  <m:r>
                                    <a:rPr lang="en-GB" sz="3200">
                                      <a:latin typeface="Cambria Math" charset="0"/>
                                    </a:rPr>
                                    <m:t>+</m:t>
                                  </m:r>
                                  <m:sSub>
                                    <m:sSubPr>
                                      <m:ctrlPr>
                                        <a:rPr lang="en-GB" sz="3200" i="1">
                                          <a:latin typeface="Cambria Math" panose="02040503050406030204" pitchFamily="18" charset="0"/>
                                        </a:rPr>
                                      </m:ctrlPr>
                                    </m:sSubPr>
                                    <m:e>
                                      <m:r>
                                        <a:rPr lang="en-GB" sz="3200" i="1">
                                          <a:latin typeface="Cambria Math" charset="0"/>
                                        </a:rPr>
                                        <m:t>𝑏</m:t>
                                      </m:r>
                                    </m:e>
                                    <m:sub>
                                      <m:r>
                                        <a:rPr lang="en-GB" sz="3200">
                                          <a:latin typeface="Cambria Math" charset="0"/>
                                        </a:rPr>
                                        <m:t>2</m:t>
                                      </m:r>
                                    </m:sub>
                                  </m:sSub>
                                  <m:sSub>
                                    <m:sSubPr>
                                      <m:ctrlPr>
                                        <a:rPr lang="en-GB" sz="3200" i="1">
                                          <a:latin typeface="Cambria Math" panose="02040503050406030204" pitchFamily="18" charset="0"/>
                                        </a:rPr>
                                      </m:ctrlPr>
                                    </m:sSubPr>
                                    <m:e>
                                      <m:r>
                                        <a:rPr lang="en-GB" sz="3200" i="1">
                                          <a:latin typeface="Cambria Math" charset="0"/>
                                        </a:rPr>
                                        <m:t>𝑋</m:t>
                                      </m:r>
                                    </m:e>
                                    <m:sub>
                                      <m:r>
                                        <a:rPr lang="en-GB" sz="3200">
                                          <a:latin typeface="Cambria Math" charset="0"/>
                                        </a:rPr>
                                        <m:t>2</m:t>
                                      </m:r>
                                      <m:r>
                                        <a:rPr lang="en-GB" sz="3200" i="1">
                                          <a:latin typeface="Cambria Math" charset="0"/>
                                        </a:rPr>
                                        <m:t>𝑖</m:t>
                                      </m:r>
                                    </m:sub>
                                  </m:sSub>
                                  <m:r>
                                    <a:rPr lang="en-GB" sz="3200">
                                      <a:latin typeface="Cambria Math" charset="0"/>
                                    </a:rPr>
                                    <m:t>+⋯+</m:t>
                                  </m:r>
                                  <m:sSub>
                                    <m:sSubPr>
                                      <m:ctrlPr>
                                        <a:rPr lang="en-GB" sz="3200" i="1">
                                          <a:latin typeface="Cambria Math" panose="02040503050406030204" pitchFamily="18" charset="0"/>
                                        </a:rPr>
                                      </m:ctrlPr>
                                    </m:sSubPr>
                                    <m:e>
                                      <m:r>
                                        <a:rPr lang="en-GB" sz="3200" i="1">
                                          <a:latin typeface="Cambria Math" charset="0"/>
                                        </a:rPr>
                                        <m:t>𝑏</m:t>
                                      </m:r>
                                    </m:e>
                                    <m:sub>
                                      <m:r>
                                        <a:rPr lang="en-GB" sz="3200" i="1">
                                          <a:latin typeface="Cambria Math" charset="0"/>
                                        </a:rPr>
                                        <m:t>𝑛</m:t>
                                      </m:r>
                                    </m:sub>
                                  </m:sSub>
                                  <m:sSub>
                                    <m:sSubPr>
                                      <m:ctrlPr>
                                        <a:rPr lang="en-GB" sz="3200" i="1">
                                          <a:latin typeface="Cambria Math" panose="02040503050406030204" pitchFamily="18" charset="0"/>
                                        </a:rPr>
                                      </m:ctrlPr>
                                    </m:sSubPr>
                                    <m:e>
                                      <m:r>
                                        <a:rPr lang="en-GB" sz="3200" i="1">
                                          <a:latin typeface="Cambria Math" charset="0"/>
                                        </a:rPr>
                                        <m:t>𝑋</m:t>
                                      </m:r>
                                    </m:e>
                                    <m:sub>
                                      <m:r>
                                        <a:rPr lang="en-GB" sz="3200" i="1">
                                          <a:latin typeface="Cambria Math" charset="0"/>
                                        </a:rPr>
                                        <m:t>𝑛𝑖</m:t>
                                      </m:r>
                                    </m:sub>
                                  </m:sSub>
                                </m:e>
                              </m:d>
                            </m:sup>
                          </m:sSup>
                        </m:den>
                      </m:f>
                    </m:oMath>
                  </m:oMathPara>
                </a14:m>
                <a:endParaRPr lang="en-GB" sz="3200" dirty="0"/>
              </a:p>
            </p:txBody>
          </p:sp>
        </mc:Choice>
        <mc:Fallback xmlns="">
          <p:sp>
            <p:nvSpPr>
              <p:cNvPr id="3" name="Rectangle 2"/>
              <p:cNvSpPr>
                <a:spLocks noRot="1" noChangeAspect="1" noMove="1" noResize="1" noEditPoints="1" noAdjustHandles="1" noChangeArrowheads="1" noChangeShapeType="1" noTextEdit="1"/>
              </p:cNvSpPr>
              <p:nvPr/>
            </p:nvSpPr>
            <p:spPr>
              <a:xfrm>
                <a:off x="1442659" y="1311027"/>
                <a:ext cx="6983130" cy="1047018"/>
              </a:xfrm>
              <a:prstGeom prst="rect">
                <a:avLst/>
              </a:prstGeom>
              <a:blipFill rotWithShape="0">
                <a:blip r:embed="rId2"/>
                <a:stretch>
                  <a:fillRect/>
                </a:stretch>
              </a:blipFill>
            </p:spPr>
            <p:txBody>
              <a:bodyPr/>
              <a:lstStyle/>
              <a:p>
                <a:r>
                  <a:rPr lang="en-GB">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log-likelihood</a:t>
            </a:r>
          </a:p>
        </p:txBody>
      </p:sp>
      <p:sp>
        <p:nvSpPr>
          <p:cNvPr id="3" name="Content Placeholder 2"/>
          <p:cNvSpPr>
            <a:spLocks noGrp="1"/>
          </p:cNvSpPr>
          <p:nvPr>
            <p:ph idx="1"/>
          </p:nvPr>
        </p:nvSpPr>
        <p:spPr>
          <a:xfrm>
            <a:off x="711201" y="2794000"/>
            <a:ext cx="10871202" cy="3332164"/>
          </a:xfrm>
        </p:spPr>
        <p:txBody>
          <a:bodyPr>
            <a:normAutofit/>
          </a:bodyPr>
          <a:lstStyle/>
          <a:p>
            <a:r>
              <a:rPr lang="en-GB" dirty="0"/>
              <a:t>The Log-likelihood statistic</a:t>
            </a:r>
          </a:p>
          <a:p>
            <a:pPr lvl="1"/>
            <a:r>
              <a:rPr lang="en-GB" dirty="0"/>
              <a:t>Analogous to the residual sum of squares in the linear model</a:t>
            </a:r>
          </a:p>
          <a:p>
            <a:pPr lvl="1"/>
            <a:r>
              <a:rPr lang="en-GB" dirty="0"/>
              <a:t>It is an indicator of how much unexplained information there is after the model has been fitted.</a:t>
            </a:r>
          </a:p>
          <a:p>
            <a:pPr lvl="1"/>
            <a:r>
              <a:rPr lang="en-GB" dirty="0"/>
              <a:t>Large values indicate poorly fitting statistical models.</a:t>
            </a:r>
          </a:p>
        </p:txBody>
      </p:sp>
      <mc:AlternateContent xmlns:mc="http://schemas.openxmlformats.org/markup-compatibility/2006">
        <mc:Choice xmlns:a14="http://schemas.microsoft.com/office/drawing/2010/main" Requires="a14">
          <p:sp>
            <p:nvSpPr>
              <p:cNvPr id="4" name="Rectangle 3"/>
              <p:cNvSpPr/>
              <p:nvPr/>
            </p:nvSpPr>
            <p:spPr>
              <a:xfrm>
                <a:off x="2376715" y="1419395"/>
                <a:ext cx="7734300" cy="113082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GB" sz="2400"/>
                        <m:t>log</m:t>
                      </m:r>
                      <m:r>
                        <m:rPr>
                          <m:nor/>
                        </m:rPr>
                        <a:rPr lang="en-GB" sz="2400"/>
                        <m:t>−</m:t>
                      </m:r>
                      <m:r>
                        <m:rPr>
                          <m:nor/>
                        </m:rPr>
                        <a:rPr lang="en-GB" sz="2400"/>
                        <m:t>likelihood</m:t>
                      </m:r>
                      <m:r>
                        <a:rPr lang="en-GB" sz="2400">
                          <a:latin typeface="Cambria Math" charset="0"/>
                        </a:rPr>
                        <m:t>=</m:t>
                      </m:r>
                      <m:nary>
                        <m:naryPr>
                          <m:chr m:val="∑"/>
                          <m:limLoc m:val="undOvr"/>
                          <m:ctrlPr>
                            <a:rPr lang="en-GB" sz="2400" i="1">
                              <a:latin typeface="Cambria Math" panose="02040503050406030204" pitchFamily="18" charset="0"/>
                            </a:rPr>
                          </m:ctrlPr>
                        </m:naryPr>
                        <m:sub>
                          <m:r>
                            <a:rPr lang="en-GB" sz="2400" i="1">
                              <a:latin typeface="Cambria Math" charset="0"/>
                            </a:rPr>
                            <m:t>𝑖</m:t>
                          </m:r>
                          <m:r>
                            <a:rPr lang="en-GB" sz="2400">
                              <a:latin typeface="Cambria Math" charset="0"/>
                            </a:rPr>
                            <m:t>=1</m:t>
                          </m:r>
                        </m:sub>
                        <m:sup>
                          <m:r>
                            <a:rPr lang="en-GB" sz="2400" i="1">
                              <a:latin typeface="Cambria Math" charset="0"/>
                            </a:rPr>
                            <m:t>𝑁</m:t>
                          </m:r>
                        </m:sup>
                        <m:e>
                          <m:d>
                            <m:dPr>
                              <m:begChr m:val="["/>
                              <m:endChr m:val="]"/>
                              <m:ctrlPr>
                                <a:rPr lang="en-GB" sz="2400" i="1">
                                  <a:latin typeface="Cambria Math" panose="02040503050406030204" pitchFamily="18" charset="0"/>
                                </a:rPr>
                              </m:ctrlPr>
                            </m:dPr>
                            <m:e>
                              <m:sSub>
                                <m:sSubPr>
                                  <m:ctrlPr>
                                    <a:rPr lang="en-GB" sz="2400" i="1">
                                      <a:latin typeface="Cambria Math" panose="02040503050406030204" pitchFamily="18" charset="0"/>
                                    </a:rPr>
                                  </m:ctrlPr>
                                </m:sSubPr>
                                <m:e>
                                  <m:r>
                                    <a:rPr lang="en-GB" sz="2400" i="1">
                                      <a:latin typeface="Cambria Math" charset="0"/>
                                    </a:rPr>
                                    <m:t>𝑌</m:t>
                                  </m:r>
                                </m:e>
                                <m:sub>
                                  <m:r>
                                    <a:rPr lang="en-GB" sz="2400" i="1">
                                      <a:latin typeface="Cambria Math" charset="0"/>
                                    </a:rPr>
                                    <m:t>𝑖</m:t>
                                  </m:r>
                                </m:sub>
                              </m:sSub>
                              <m:r>
                                <m:rPr>
                                  <m:nor/>
                                </m:rPr>
                                <a:rPr lang="en-GB" sz="2400" i="1">
                                  <a:latin typeface="Cambria Math" charset="0"/>
                                </a:rPr>
                                <m:t>ln</m:t>
                              </m:r>
                              <m:d>
                                <m:dPr>
                                  <m:ctrlPr>
                                    <a:rPr lang="en-GB" sz="2400" i="1">
                                      <a:latin typeface="Cambria Math" panose="02040503050406030204" pitchFamily="18" charset="0"/>
                                    </a:rPr>
                                  </m:ctrlPr>
                                </m:dPr>
                                <m:e>
                                  <m:r>
                                    <a:rPr lang="en-GB" sz="2400" i="1">
                                      <a:latin typeface="Cambria Math" charset="0"/>
                                    </a:rPr>
                                    <m:t>𝑃</m:t>
                                  </m:r>
                                  <m:d>
                                    <m:dPr>
                                      <m:ctrlPr>
                                        <a:rPr lang="en-GB" sz="2400" i="1">
                                          <a:latin typeface="Cambria Math" panose="02040503050406030204" pitchFamily="18" charset="0"/>
                                        </a:rPr>
                                      </m:ctrlPr>
                                    </m:dPr>
                                    <m:e>
                                      <m:sSub>
                                        <m:sSubPr>
                                          <m:ctrlPr>
                                            <a:rPr lang="en-GB" sz="2400" i="1">
                                              <a:latin typeface="Cambria Math" panose="02040503050406030204" pitchFamily="18" charset="0"/>
                                            </a:rPr>
                                          </m:ctrlPr>
                                        </m:sSubPr>
                                        <m:e>
                                          <m:r>
                                            <a:rPr lang="en-GB" sz="2400" i="1">
                                              <a:latin typeface="Cambria Math" charset="0"/>
                                            </a:rPr>
                                            <m:t>𝑌</m:t>
                                          </m:r>
                                        </m:e>
                                        <m:sub>
                                          <m:r>
                                            <a:rPr lang="en-GB" sz="2400" i="1">
                                              <a:latin typeface="Cambria Math" charset="0"/>
                                            </a:rPr>
                                            <m:t>𝑖</m:t>
                                          </m:r>
                                        </m:sub>
                                      </m:sSub>
                                    </m:e>
                                  </m:d>
                                </m:e>
                              </m:d>
                              <m:r>
                                <a:rPr lang="en-GB" sz="2400">
                                  <a:latin typeface="Cambria Math" charset="0"/>
                                </a:rPr>
                                <m:t>+</m:t>
                              </m:r>
                              <m:d>
                                <m:dPr>
                                  <m:ctrlPr>
                                    <a:rPr lang="en-GB" sz="2400" i="1">
                                      <a:latin typeface="Cambria Math" panose="02040503050406030204" pitchFamily="18" charset="0"/>
                                    </a:rPr>
                                  </m:ctrlPr>
                                </m:dPr>
                                <m:e>
                                  <m:r>
                                    <a:rPr lang="en-GB" sz="2400">
                                      <a:latin typeface="Cambria Math" charset="0"/>
                                    </a:rPr>
                                    <m:t>1−</m:t>
                                  </m:r>
                                  <m:sSub>
                                    <m:sSubPr>
                                      <m:ctrlPr>
                                        <a:rPr lang="en-GB" sz="2400" i="1">
                                          <a:latin typeface="Cambria Math" panose="02040503050406030204" pitchFamily="18" charset="0"/>
                                        </a:rPr>
                                      </m:ctrlPr>
                                    </m:sSubPr>
                                    <m:e>
                                      <m:r>
                                        <a:rPr lang="en-GB" sz="2400" i="1">
                                          <a:latin typeface="Cambria Math" charset="0"/>
                                        </a:rPr>
                                        <m:t>𝑌</m:t>
                                      </m:r>
                                    </m:e>
                                    <m:sub>
                                      <m:r>
                                        <a:rPr lang="en-GB" sz="2400" i="1">
                                          <a:latin typeface="Cambria Math" charset="0"/>
                                        </a:rPr>
                                        <m:t>𝑖</m:t>
                                      </m:r>
                                    </m:sub>
                                  </m:sSub>
                                </m:e>
                              </m:d>
                              <m:r>
                                <m:rPr>
                                  <m:nor/>
                                </m:rPr>
                                <a:rPr lang="en-GB" sz="2400" i="1">
                                  <a:latin typeface="Cambria Math" charset="0"/>
                                </a:rPr>
                                <m:t>ln</m:t>
                              </m:r>
                              <m:d>
                                <m:dPr>
                                  <m:ctrlPr>
                                    <a:rPr lang="en-GB" sz="2400" i="1">
                                      <a:latin typeface="Cambria Math" panose="02040503050406030204" pitchFamily="18" charset="0"/>
                                    </a:rPr>
                                  </m:ctrlPr>
                                </m:dPr>
                                <m:e>
                                  <m:r>
                                    <a:rPr lang="en-GB" sz="2400">
                                      <a:latin typeface="Cambria Math" charset="0"/>
                                    </a:rPr>
                                    <m:t>1−</m:t>
                                  </m:r>
                                  <m:r>
                                    <a:rPr lang="en-GB" sz="2400" i="1">
                                      <a:latin typeface="Cambria Math" charset="0"/>
                                    </a:rPr>
                                    <m:t>𝑃</m:t>
                                  </m:r>
                                  <m:d>
                                    <m:dPr>
                                      <m:ctrlPr>
                                        <a:rPr lang="en-GB" sz="2400" i="1">
                                          <a:latin typeface="Cambria Math" panose="02040503050406030204" pitchFamily="18" charset="0"/>
                                        </a:rPr>
                                      </m:ctrlPr>
                                    </m:dPr>
                                    <m:e>
                                      <m:sSub>
                                        <m:sSubPr>
                                          <m:ctrlPr>
                                            <a:rPr lang="en-GB" sz="2400" i="1">
                                              <a:latin typeface="Cambria Math" panose="02040503050406030204" pitchFamily="18" charset="0"/>
                                            </a:rPr>
                                          </m:ctrlPr>
                                        </m:sSubPr>
                                        <m:e>
                                          <m:r>
                                            <a:rPr lang="en-GB" sz="2400" i="1">
                                              <a:latin typeface="Cambria Math" charset="0"/>
                                            </a:rPr>
                                            <m:t>𝑌</m:t>
                                          </m:r>
                                        </m:e>
                                        <m:sub>
                                          <m:r>
                                            <a:rPr lang="en-GB" sz="2400" i="1">
                                              <a:latin typeface="Cambria Math" charset="0"/>
                                            </a:rPr>
                                            <m:t>𝑖</m:t>
                                          </m:r>
                                        </m:sub>
                                      </m:sSub>
                                    </m:e>
                                  </m:d>
                                </m:e>
                              </m:d>
                            </m:e>
                          </m:d>
                        </m:e>
                      </m:nary>
                    </m:oMath>
                  </m:oMathPara>
                </a14:m>
                <a:endParaRPr lang="en-GB" sz="2400" dirty="0"/>
              </a:p>
            </p:txBody>
          </p:sp>
        </mc:Choice>
        <mc:Fallback>
          <p:sp>
            <p:nvSpPr>
              <p:cNvPr id="4" name="Rectangle 3"/>
              <p:cNvSpPr>
                <a:spLocks noRot="1" noChangeAspect="1" noMove="1" noResize="1" noEditPoints="1" noAdjustHandles="1" noChangeArrowheads="1" noChangeShapeType="1" noTextEdit="1"/>
              </p:cNvSpPr>
              <p:nvPr/>
            </p:nvSpPr>
            <p:spPr>
              <a:xfrm>
                <a:off x="2376715" y="1419395"/>
                <a:ext cx="7734300" cy="1130822"/>
              </a:xfrm>
              <a:prstGeom prst="rect">
                <a:avLst/>
              </a:prstGeom>
              <a:blipFill>
                <a:blip r:embed="rId2"/>
                <a:stretch>
                  <a:fillRect t="-101111" b="-157778"/>
                </a:stretch>
              </a:blipFill>
            </p:spPr>
            <p:txBody>
              <a:bodyPr/>
              <a:lstStyle/>
              <a:p>
                <a:r>
                  <a:rPr 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deviance statistic</a:t>
            </a:r>
          </a:p>
        </p:txBody>
      </p:sp>
      <p:sp>
        <p:nvSpPr>
          <p:cNvPr id="3" name="Content Placeholder 2"/>
          <p:cNvSpPr>
            <a:spLocks noGrp="1"/>
          </p:cNvSpPr>
          <p:nvPr>
            <p:ph idx="1"/>
          </p:nvPr>
        </p:nvSpPr>
        <p:spPr>
          <a:xfrm>
            <a:off x="838201" y="1600201"/>
            <a:ext cx="10744202" cy="3136899"/>
          </a:xfrm>
        </p:spPr>
        <p:txBody>
          <a:bodyPr>
            <a:normAutofit fontScale="62500" lnSpcReduction="20000"/>
          </a:bodyPr>
          <a:lstStyle/>
          <a:p>
            <a:endParaRPr lang="en-GB" dirty="0"/>
          </a:p>
          <a:p>
            <a:r>
              <a:rPr lang="en-GB" sz="5100" dirty="0"/>
              <a:t>The deviance is very closely related to the log-likelihood: it’s given by</a:t>
            </a:r>
          </a:p>
          <a:p>
            <a:pPr lvl="1"/>
            <a:r>
              <a:rPr lang="en-GB" sz="5100" dirty="0"/>
              <a:t>Deviance = −2</a:t>
            </a:r>
            <a:r>
              <a:rPr lang="en-GB" sz="5100" i="1" dirty="0"/>
              <a:t>LL</a:t>
            </a:r>
            <a:endParaRPr lang="en-GB" sz="5100" dirty="0"/>
          </a:p>
          <a:p>
            <a:r>
              <a:rPr lang="en-GB" sz="5100" dirty="0"/>
              <a:t>It’s possible to calculate a log-likelihood or deviance for different models and to compare these models by looking at the difference between their deviances.</a:t>
            </a:r>
          </a:p>
        </p:txBody>
      </p:sp>
      <p:pic>
        <p:nvPicPr>
          <p:cNvPr id="4" name="Picture 3"/>
          <p:cNvPicPr>
            <a:picLocks noChangeAspect="1"/>
          </p:cNvPicPr>
          <p:nvPr/>
        </p:nvPicPr>
        <p:blipFill>
          <a:blip r:embed="rId2"/>
          <a:stretch>
            <a:fillRect/>
          </a:stretch>
        </p:blipFill>
        <p:spPr>
          <a:xfrm>
            <a:off x="1540935" y="4737100"/>
            <a:ext cx="4671441" cy="18379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Musical Example</a:t>
            </a:r>
          </a:p>
        </p:txBody>
      </p:sp>
      <p:sp>
        <p:nvSpPr>
          <p:cNvPr id="3" name="Content Placeholder 2"/>
          <p:cNvSpPr>
            <a:spLocks noGrp="1"/>
          </p:cNvSpPr>
          <p:nvPr>
            <p:ph idx="1"/>
          </p:nvPr>
        </p:nvSpPr>
        <p:spPr>
          <a:xfrm>
            <a:off x="576942" y="1520824"/>
            <a:ext cx="10776857" cy="4763861"/>
          </a:xfrm>
        </p:spPr>
        <p:txBody>
          <a:bodyPr>
            <a:normAutofit/>
          </a:bodyPr>
          <a:lstStyle/>
          <a:p>
            <a:r>
              <a:rPr lang="en-GB" dirty="0"/>
              <a:t>A record company boss was interested in predicting album sales from advertising.</a:t>
            </a:r>
          </a:p>
          <a:p>
            <a:r>
              <a:rPr lang="en-GB" dirty="0"/>
              <a:t>Data</a:t>
            </a:r>
          </a:p>
          <a:p>
            <a:pPr lvl="1"/>
            <a:r>
              <a:rPr lang="en-GB" dirty="0"/>
              <a:t>200 different album releases</a:t>
            </a:r>
          </a:p>
          <a:p>
            <a:r>
              <a:rPr lang="en-GB" dirty="0"/>
              <a:t>Outcome variable:</a:t>
            </a:r>
          </a:p>
          <a:p>
            <a:pPr lvl="1"/>
            <a:r>
              <a:rPr lang="en-GB" dirty="0"/>
              <a:t>Sales (CDs and Downloads) in the week after release</a:t>
            </a:r>
          </a:p>
          <a:p>
            <a:r>
              <a:rPr lang="en-GB" dirty="0"/>
              <a:t>Predictor variables</a:t>
            </a:r>
          </a:p>
          <a:p>
            <a:pPr lvl="1"/>
            <a:r>
              <a:rPr lang="en-GB" dirty="0"/>
              <a:t>The amount (in £s) spent promoting the album before release</a:t>
            </a:r>
          </a:p>
          <a:p>
            <a:pPr lvl="1"/>
            <a:r>
              <a:rPr lang="en-GB" dirty="0"/>
              <a:t>Number of plays on the radio</a:t>
            </a:r>
          </a:p>
          <a:p>
            <a:pPr lvl="1"/>
            <a:r>
              <a:rPr lang="en-GB" dirty="0"/>
              <a:t>Image of the band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R </a:t>
            </a:r>
            <a:r>
              <a:rPr lang="en-US" dirty="0"/>
              <a:t>and </a:t>
            </a:r>
            <a:r>
              <a:rPr lang="en-US" i="1" dirty="0"/>
              <a:t>R</a:t>
            </a:r>
            <a:r>
              <a:rPr lang="en-US" baseline="30000" dirty="0"/>
              <a:t>2</a:t>
            </a:r>
            <a:endParaRPr lang="en-US" dirty="0"/>
          </a:p>
        </p:txBody>
      </p:sp>
      <p:sp>
        <p:nvSpPr>
          <p:cNvPr id="3" name="Content Placeholder 2"/>
          <p:cNvSpPr>
            <a:spLocks noGrp="1"/>
          </p:cNvSpPr>
          <p:nvPr>
            <p:ph idx="1"/>
          </p:nvPr>
        </p:nvSpPr>
        <p:spPr/>
        <p:txBody>
          <a:bodyPr/>
          <a:lstStyle/>
          <a:p>
            <a:r>
              <a:rPr lang="en-US" dirty="0"/>
              <a:t>This </a:t>
            </a:r>
            <a:r>
              <a:rPr lang="en-US" i="1" dirty="0"/>
              <a:t>R</a:t>
            </a:r>
            <a:r>
              <a:rPr lang="en-US" dirty="0"/>
              <a:t>-statistic </a:t>
            </a:r>
          </a:p>
          <a:p>
            <a:pPr lvl="1"/>
            <a:r>
              <a:rPr lang="en-US" dirty="0"/>
              <a:t>is the partial correlation between the outcome variable and each of the predictor variables.</a:t>
            </a:r>
          </a:p>
          <a:p>
            <a:pPr lvl="1"/>
            <a:r>
              <a:rPr lang="en-US" dirty="0"/>
              <a:t>It can vary between −1 and 1.</a:t>
            </a:r>
          </a:p>
          <a:p>
            <a:r>
              <a:rPr lang="en-US" dirty="0"/>
              <a:t>The </a:t>
            </a:r>
            <a:r>
              <a:rPr lang="en-US" i="1" dirty="0"/>
              <a:t>R</a:t>
            </a:r>
            <a:r>
              <a:rPr lang="en-US" dirty="0"/>
              <a:t>-statistic is given by:</a:t>
            </a:r>
          </a:p>
          <a:p>
            <a:endParaRPr lang="en-US" dirty="0"/>
          </a:p>
          <a:p>
            <a:r>
              <a:rPr lang="en-US" dirty="0"/>
              <a:t>Or:</a:t>
            </a:r>
          </a:p>
          <a:p>
            <a:endParaRPr lang="en-US" dirty="0"/>
          </a:p>
        </p:txBody>
      </p:sp>
      <p:pic>
        <p:nvPicPr>
          <p:cNvPr id="4" name="Picture 3"/>
          <p:cNvPicPr>
            <a:picLocks noChangeAspect="1"/>
          </p:cNvPicPr>
          <p:nvPr/>
        </p:nvPicPr>
        <p:blipFill>
          <a:blip r:embed="rId2"/>
          <a:stretch>
            <a:fillRect/>
          </a:stretch>
        </p:blipFill>
        <p:spPr>
          <a:xfrm>
            <a:off x="6807194" y="3721094"/>
            <a:ext cx="2283714" cy="966978"/>
          </a:xfrm>
          <a:prstGeom prst="rect">
            <a:avLst/>
          </a:prstGeom>
        </p:spPr>
      </p:pic>
      <p:pic>
        <p:nvPicPr>
          <p:cNvPr id="5" name="Picture 4"/>
          <p:cNvPicPr>
            <a:picLocks noChangeAspect="1"/>
          </p:cNvPicPr>
          <p:nvPr/>
        </p:nvPicPr>
        <p:blipFill>
          <a:blip r:embed="rId3"/>
          <a:stretch>
            <a:fillRect/>
          </a:stretch>
        </p:blipFill>
        <p:spPr>
          <a:xfrm>
            <a:off x="2895600" y="4882072"/>
            <a:ext cx="3513328" cy="926592"/>
          </a:xfrm>
          <a:prstGeom prst="rect">
            <a:avLst/>
          </a:prstGeom>
        </p:spPr>
      </p:pic>
    </p:spTree>
    <p:extLst>
      <p:ext uri="{BB962C8B-B14F-4D97-AF65-F5344CB8AC3E}">
        <p14:creationId xmlns:p14="http://schemas.microsoft.com/office/powerpoint/2010/main" val="3600469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normAutofit/>
          </a:bodyPr>
          <a:lstStyle/>
          <a:p>
            <a:r>
              <a:rPr lang="en-GB" dirty="0"/>
              <a:t>The Wald Statistic</a:t>
            </a:r>
            <a:endParaRPr lang="en-US" dirty="0"/>
          </a:p>
        </p:txBody>
      </p:sp>
      <p:sp>
        <p:nvSpPr>
          <p:cNvPr id="39939" name="Rectangle 3"/>
          <p:cNvSpPr>
            <a:spLocks noGrp="1" noChangeArrowheads="1"/>
          </p:cNvSpPr>
          <p:nvPr>
            <p:ph idx="1"/>
          </p:nvPr>
        </p:nvSpPr>
        <p:spPr>
          <a:xfrm>
            <a:off x="838201" y="2990207"/>
            <a:ext cx="10744202" cy="3135957"/>
          </a:xfrm>
        </p:spPr>
        <p:txBody>
          <a:bodyPr>
            <a:normAutofit/>
          </a:bodyPr>
          <a:lstStyle/>
          <a:p>
            <a:r>
              <a:rPr lang="en-US" sz="3200" dirty="0">
                <a:cs typeface="Arial" charset="0"/>
              </a:rPr>
              <a:t>Similar to </a:t>
            </a:r>
            <a:r>
              <a:rPr lang="en-US" sz="3200" i="1" dirty="0">
                <a:cs typeface="Arial" charset="0"/>
              </a:rPr>
              <a:t>t</a:t>
            </a:r>
            <a:r>
              <a:rPr lang="en-US" sz="3200" dirty="0">
                <a:cs typeface="Arial" charset="0"/>
              </a:rPr>
              <a:t>-statistic in the linear model</a:t>
            </a:r>
          </a:p>
          <a:p>
            <a:r>
              <a:rPr lang="en-US" sz="3200" dirty="0">
                <a:cs typeface="Arial" charset="0"/>
              </a:rPr>
              <a:t>Tests the null hypothesis that </a:t>
            </a:r>
            <a:r>
              <a:rPr lang="en-US" sz="3200" i="1" dirty="0">
                <a:cs typeface="Arial" charset="0"/>
              </a:rPr>
              <a:t>b</a:t>
            </a:r>
            <a:r>
              <a:rPr lang="en-US" sz="3200" dirty="0">
                <a:cs typeface="Arial" charset="0"/>
              </a:rPr>
              <a:t> = 0</a:t>
            </a:r>
          </a:p>
          <a:p>
            <a:r>
              <a:rPr lang="en-US" sz="3200" dirty="0">
                <a:cs typeface="Arial" charset="0"/>
              </a:rPr>
              <a:t>Is biased when </a:t>
            </a:r>
            <a:r>
              <a:rPr lang="en-US" sz="3200" i="1" dirty="0">
                <a:cs typeface="Arial" charset="0"/>
              </a:rPr>
              <a:t>b</a:t>
            </a:r>
            <a:r>
              <a:rPr lang="en-US" sz="3200" dirty="0">
                <a:cs typeface="Arial" charset="0"/>
              </a:rPr>
              <a:t> is large.</a:t>
            </a:r>
          </a:p>
          <a:p>
            <a:r>
              <a:rPr lang="en-US" sz="3200" dirty="0">
                <a:cs typeface="Arial" charset="0"/>
              </a:rPr>
              <a:t>Better to look at likelihood-ratio statistics.</a:t>
            </a:r>
          </a:p>
        </p:txBody>
      </p:sp>
      <mc:AlternateContent xmlns:mc="http://schemas.openxmlformats.org/markup-compatibility/2006" xmlns:a14="http://schemas.microsoft.com/office/drawing/2010/main">
        <mc:Choice Requires="a14">
          <p:sp>
            <p:nvSpPr>
              <p:cNvPr id="4" name="Rectangle 3"/>
              <p:cNvSpPr/>
              <p:nvPr/>
            </p:nvSpPr>
            <p:spPr>
              <a:xfrm>
                <a:off x="5807054" y="1648674"/>
                <a:ext cx="1695464" cy="11104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3200" i="1">
                          <a:latin typeface="Cambria Math" charset="0"/>
                        </a:rPr>
                        <m:t>𝑧</m:t>
                      </m:r>
                      <m:r>
                        <a:rPr lang="en-GB" sz="3200">
                          <a:latin typeface="Cambria Math" charset="0"/>
                        </a:rPr>
                        <m:t>=</m:t>
                      </m:r>
                      <m:f>
                        <m:fPr>
                          <m:ctrlPr>
                            <a:rPr lang="en-GB" sz="3200" i="1">
                              <a:latin typeface="Cambria Math" panose="02040503050406030204" pitchFamily="18" charset="0"/>
                            </a:rPr>
                          </m:ctrlPr>
                        </m:fPr>
                        <m:num>
                          <m:r>
                            <a:rPr lang="en-GB" sz="3200" i="1">
                              <a:latin typeface="Cambria Math" charset="0"/>
                            </a:rPr>
                            <m:t>𝑏</m:t>
                          </m:r>
                        </m:num>
                        <m:den>
                          <m:sSub>
                            <m:sSubPr>
                              <m:ctrlPr>
                                <a:rPr lang="en-GB" sz="3200" i="1">
                                  <a:latin typeface="Cambria Math" panose="02040503050406030204" pitchFamily="18" charset="0"/>
                                </a:rPr>
                              </m:ctrlPr>
                            </m:sSubPr>
                            <m:e>
                              <m:r>
                                <a:rPr lang="en-GB" sz="3200" i="1">
                                  <a:latin typeface="Cambria Math" charset="0"/>
                                </a:rPr>
                                <m:t>𝑆𝐸</m:t>
                              </m:r>
                            </m:e>
                            <m:sub>
                              <m:r>
                                <a:rPr lang="en-GB" sz="3200" i="1">
                                  <a:latin typeface="Cambria Math" charset="0"/>
                                </a:rPr>
                                <m:t>𝑏</m:t>
                              </m:r>
                            </m:sub>
                          </m:sSub>
                        </m:den>
                      </m:f>
                    </m:oMath>
                  </m:oMathPara>
                </a14:m>
                <a:endParaRPr lang="en-GB" sz="3200" dirty="0"/>
              </a:p>
            </p:txBody>
          </p:sp>
        </mc:Choice>
        <mc:Fallback xmlns="">
          <p:sp>
            <p:nvSpPr>
              <p:cNvPr id="4" name="Rectangle 3"/>
              <p:cNvSpPr>
                <a:spLocks noRot="1" noChangeAspect="1" noMove="1" noResize="1" noEditPoints="1" noAdjustHandles="1" noChangeArrowheads="1" noChangeShapeType="1" noTextEdit="1"/>
              </p:cNvSpPr>
              <p:nvPr/>
            </p:nvSpPr>
            <p:spPr>
              <a:xfrm>
                <a:off x="4283054" y="1648673"/>
                <a:ext cx="1695464" cy="1110497"/>
              </a:xfrm>
              <a:prstGeom prst="rect">
                <a:avLst/>
              </a:prstGeom>
              <a:blipFill rotWithShape="0">
                <a:blip r:embed="rId2"/>
                <a:stretch>
                  <a:fillRect/>
                </a:stretch>
              </a:blipFill>
            </p:spPr>
            <p:txBody>
              <a:bodyPr/>
              <a:lstStyle/>
              <a:p>
                <a:r>
                  <a:rPr lang="en-GB">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9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9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GB" dirty="0"/>
              <a:t>The odds ratio, </a:t>
            </a:r>
            <a:r>
              <a:rPr lang="en-GB" i="1" dirty="0" err="1"/>
              <a:t>exp</a:t>
            </a:r>
            <a:r>
              <a:rPr lang="en-GB" dirty="0"/>
              <a:t>(</a:t>
            </a:r>
            <a:r>
              <a:rPr lang="en-GB" i="1" dirty="0"/>
              <a:t>B</a:t>
            </a:r>
            <a:r>
              <a:rPr lang="en-GB" dirty="0"/>
              <a:t>)</a:t>
            </a:r>
            <a:endParaRPr lang="en-US" dirty="0"/>
          </a:p>
        </p:txBody>
      </p:sp>
      <p:sp>
        <p:nvSpPr>
          <p:cNvPr id="40963" name="Rectangle 3"/>
          <p:cNvSpPr>
            <a:spLocks noGrp="1" noChangeArrowheads="1"/>
          </p:cNvSpPr>
          <p:nvPr>
            <p:ph idx="1"/>
          </p:nvPr>
        </p:nvSpPr>
        <p:spPr>
          <a:xfrm>
            <a:off x="1134535" y="3178629"/>
            <a:ext cx="10041467" cy="3281364"/>
          </a:xfrm>
        </p:spPr>
        <p:txBody>
          <a:bodyPr/>
          <a:lstStyle/>
          <a:p>
            <a:r>
              <a:rPr lang="en-US" sz="2800" dirty="0">
                <a:cs typeface="Arial" charset="0"/>
              </a:rPr>
              <a:t>Indicates the change in odds resulting from a unit change in the predictor.</a:t>
            </a:r>
          </a:p>
          <a:p>
            <a:pPr lvl="1"/>
            <a:r>
              <a:rPr lang="en-US" sz="2400" dirty="0">
                <a:cs typeface="Arial" charset="0"/>
              </a:rPr>
              <a:t>OR &gt; 1: Predictor </a:t>
            </a:r>
            <a:r>
              <a:rPr lang="en-US" sz="2400" dirty="0">
                <a:cs typeface="Arial" charset="0"/>
                <a:sym typeface="Symbol" pitchFamily="18" charset="2"/>
              </a:rPr>
              <a:t></a:t>
            </a:r>
            <a:r>
              <a:rPr lang="en-US" sz="2400" dirty="0">
                <a:cs typeface="Arial" charset="0"/>
              </a:rPr>
              <a:t>, Probability of outcome occurring </a:t>
            </a:r>
            <a:r>
              <a:rPr lang="en-US" sz="2400" dirty="0">
                <a:cs typeface="Arial" charset="0"/>
                <a:sym typeface="Symbol" pitchFamily="18" charset="2"/>
              </a:rPr>
              <a:t></a:t>
            </a:r>
            <a:r>
              <a:rPr lang="en-US" sz="2400" dirty="0">
                <a:cs typeface="Arial" charset="0"/>
              </a:rPr>
              <a:t>.</a:t>
            </a:r>
          </a:p>
          <a:p>
            <a:pPr lvl="1"/>
            <a:r>
              <a:rPr lang="en-US" sz="2400" dirty="0">
                <a:cs typeface="Arial" charset="0"/>
              </a:rPr>
              <a:t>OR &lt; 1: Predictor </a:t>
            </a:r>
            <a:r>
              <a:rPr lang="en-US" sz="2400" dirty="0">
                <a:cs typeface="Arial" charset="0"/>
                <a:sym typeface="Symbol" pitchFamily="18" charset="2"/>
              </a:rPr>
              <a:t></a:t>
            </a:r>
            <a:r>
              <a:rPr lang="en-US" sz="2400" dirty="0">
                <a:cs typeface="Arial" charset="0"/>
              </a:rPr>
              <a:t>, Probability of outcome occurring </a:t>
            </a:r>
            <a:r>
              <a:rPr lang="en-US" sz="2400" dirty="0">
                <a:cs typeface="Arial" charset="0"/>
                <a:sym typeface="Symbol" pitchFamily="18" charset="2"/>
              </a:rPr>
              <a:t></a:t>
            </a:r>
            <a:r>
              <a:rPr lang="en-US" sz="2400" dirty="0">
                <a:cs typeface="Arial" charset="0"/>
              </a:rPr>
              <a:t>.</a:t>
            </a:r>
          </a:p>
          <a:p>
            <a:pPr lvl="1"/>
            <a:endParaRPr lang="en-US" sz="2400" dirty="0">
              <a:cs typeface="Arial" charset="0"/>
            </a:endParaRPr>
          </a:p>
        </p:txBody>
      </p:sp>
      <mc:AlternateContent xmlns:mc="http://schemas.openxmlformats.org/markup-compatibility/2006">
        <mc:Choice xmlns:a14="http://schemas.microsoft.com/office/drawing/2010/main" Requires="a14">
          <p:sp>
            <p:nvSpPr>
              <p:cNvPr id="3" name="Rectangle 2"/>
              <p:cNvSpPr/>
              <p:nvPr/>
            </p:nvSpPr>
            <p:spPr>
              <a:xfrm>
                <a:off x="2133600" y="1898346"/>
                <a:ext cx="7962900" cy="8592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GB" sz="2400"/>
                        <m:t>Odds</m:t>
                      </m:r>
                      <m:r>
                        <m:rPr>
                          <m:nor/>
                        </m:rPr>
                        <a:rPr lang="en-GB" sz="2400"/>
                        <m:t> </m:t>
                      </m:r>
                      <m:r>
                        <m:rPr>
                          <m:nor/>
                        </m:rPr>
                        <a:rPr lang="en-GB" sz="2400"/>
                        <m:t>ratio</m:t>
                      </m:r>
                      <m:r>
                        <a:rPr lang="en-GB" sz="2400">
                          <a:latin typeface="Cambria Math" charset="0"/>
                        </a:rPr>
                        <m:t>=</m:t>
                      </m:r>
                      <m:f>
                        <m:fPr>
                          <m:ctrlPr>
                            <a:rPr lang="en-GB" sz="2400" i="1">
                              <a:latin typeface="Cambria Math" panose="02040503050406030204" pitchFamily="18" charset="0"/>
                            </a:rPr>
                          </m:ctrlPr>
                        </m:fPr>
                        <m:num>
                          <m:r>
                            <m:rPr>
                              <m:sty m:val="p"/>
                            </m:rPr>
                            <a:rPr lang="en-GB" sz="2400">
                              <a:latin typeface="Cambria Math" charset="0"/>
                            </a:rPr>
                            <m:t>Odds</m:t>
                          </m:r>
                          <m:r>
                            <a:rPr lang="en-GB" sz="2400">
                              <a:latin typeface="Cambria Math" charset="0"/>
                            </a:rPr>
                            <m:t> </m:t>
                          </m:r>
                          <m:r>
                            <m:rPr>
                              <m:sty m:val="p"/>
                            </m:rPr>
                            <a:rPr lang="en-GB" sz="2400">
                              <a:latin typeface="Cambria Math" charset="0"/>
                            </a:rPr>
                            <m:t>after</m:t>
                          </m:r>
                          <m:r>
                            <a:rPr lang="en-GB" sz="2400">
                              <a:latin typeface="Cambria Math" charset="0"/>
                            </a:rPr>
                            <m:t> </m:t>
                          </m:r>
                          <m:r>
                            <m:rPr>
                              <m:sty m:val="p"/>
                            </m:rPr>
                            <a:rPr lang="en-GB" sz="2400">
                              <a:latin typeface="Cambria Math" charset="0"/>
                            </a:rPr>
                            <m:t>a</m:t>
                          </m:r>
                          <m:r>
                            <a:rPr lang="en-GB" sz="2400">
                              <a:latin typeface="Cambria Math" charset="0"/>
                            </a:rPr>
                            <m:t> </m:t>
                          </m:r>
                          <m:r>
                            <m:rPr>
                              <m:sty m:val="p"/>
                            </m:rPr>
                            <a:rPr lang="en-GB" sz="2400">
                              <a:latin typeface="Cambria Math" charset="0"/>
                            </a:rPr>
                            <m:t>unit</m:t>
                          </m:r>
                          <m:r>
                            <a:rPr lang="en-GB" sz="2400">
                              <a:latin typeface="Cambria Math" charset="0"/>
                            </a:rPr>
                            <m:t> </m:t>
                          </m:r>
                          <m:r>
                            <m:rPr>
                              <m:sty m:val="p"/>
                            </m:rPr>
                            <a:rPr lang="en-GB" sz="2400">
                              <a:latin typeface="Cambria Math" charset="0"/>
                            </a:rPr>
                            <m:t>change</m:t>
                          </m:r>
                          <m:r>
                            <a:rPr lang="en-GB" sz="2400">
                              <a:latin typeface="Cambria Math" charset="0"/>
                            </a:rPr>
                            <m:t> </m:t>
                          </m:r>
                          <m:r>
                            <m:rPr>
                              <m:sty m:val="p"/>
                            </m:rPr>
                            <a:rPr lang="en-GB" sz="2400">
                              <a:latin typeface="Cambria Math" charset="0"/>
                            </a:rPr>
                            <m:t>in</m:t>
                          </m:r>
                          <m:r>
                            <a:rPr lang="en-GB" sz="2400">
                              <a:latin typeface="Cambria Math" charset="0"/>
                            </a:rPr>
                            <m:t> </m:t>
                          </m:r>
                          <m:r>
                            <m:rPr>
                              <m:sty m:val="p"/>
                            </m:rPr>
                            <a:rPr lang="en-GB" sz="2400">
                              <a:latin typeface="Cambria Math" charset="0"/>
                            </a:rPr>
                            <m:t>the</m:t>
                          </m:r>
                          <m:r>
                            <a:rPr lang="en-GB" sz="2400">
                              <a:latin typeface="Cambria Math" charset="0"/>
                            </a:rPr>
                            <m:t> </m:t>
                          </m:r>
                          <m:r>
                            <m:rPr>
                              <m:sty m:val="p"/>
                            </m:rPr>
                            <a:rPr lang="en-GB" sz="2400">
                              <a:latin typeface="Cambria Math" charset="0"/>
                            </a:rPr>
                            <m:t>predictor</m:t>
                          </m:r>
                        </m:num>
                        <m:den>
                          <m:r>
                            <m:rPr>
                              <m:sty m:val="p"/>
                            </m:rPr>
                            <a:rPr lang="en-GB" sz="2400">
                              <a:latin typeface="Cambria Math" charset="0"/>
                            </a:rPr>
                            <m:t>Original</m:t>
                          </m:r>
                          <m:r>
                            <a:rPr lang="en-GB" sz="2400">
                              <a:latin typeface="Cambria Math" charset="0"/>
                            </a:rPr>
                            <m:t> </m:t>
                          </m:r>
                          <m:r>
                            <m:rPr>
                              <m:sty m:val="p"/>
                            </m:rPr>
                            <a:rPr lang="en-GB" sz="2400">
                              <a:latin typeface="Cambria Math" charset="0"/>
                            </a:rPr>
                            <m:t>odds</m:t>
                          </m:r>
                        </m:den>
                      </m:f>
                    </m:oMath>
                  </m:oMathPara>
                </a14:m>
                <a:endParaRPr lang="en-GB" sz="2400" dirty="0"/>
              </a:p>
            </p:txBody>
          </p:sp>
        </mc:Choice>
        <mc:Fallback>
          <p:sp>
            <p:nvSpPr>
              <p:cNvPr id="3" name="Rectangle 2"/>
              <p:cNvSpPr>
                <a:spLocks noRot="1" noChangeAspect="1" noMove="1" noResize="1" noEditPoints="1" noAdjustHandles="1" noChangeArrowheads="1" noChangeShapeType="1" noTextEdit="1"/>
              </p:cNvSpPr>
              <p:nvPr/>
            </p:nvSpPr>
            <p:spPr>
              <a:xfrm>
                <a:off x="2133600" y="1898346"/>
                <a:ext cx="7962900" cy="859274"/>
              </a:xfrm>
              <a:prstGeom prst="rect">
                <a:avLst/>
              </a:prstGeom>
              <a:blipFill>
                <a:blip r:embed="rId2"/>
                <a:stretch>
                  <a:fillRect t="-1471" b="-13235"/>
                </a:stretch>
              </a:blipFill>
            </p:spPr>
            <p:txBody>
              <a:bodyPr/>
              <a:lstStyle/>
              <a:p>
                <a:r>
                  <a:rPr 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GB" dirty="0"/>
              <a:t>Building the Model</a:t>
            </a:r>
            <a:endParaRPr lang="en-US" dirty="0"/>
          </a:p>
        </p:txBody>
      </p:sp>
      <p:sp>
        <p:nvSpPr>
          <p:cNvPr id="44035" name="Rectangle 3"/>
          <p:cNvSpPr>
            <a:spLocks noGrp="1" noChangeArrowheads="1"/>
          </p:cNvSpPr>
          <p:nvPr>
            <p:ph idx="1"/>
          </p:nvPr>
        </p:nvSpPr>
        <p:spPr/>
        <p:txBody>
          <a:bodyPr>
            <a:normAutofit/>
          </a:bodyPr>
          <a:lstStyle/>
          <a:p>
            <a:pPr>
              <a:lnSpc>
                <a:spcPct val="90000"/>
              </a:lnSpc>
            </a:pPr>
            <a:r>
              <a:rPr lang="en-US" sz="3200" dirty="0"/>
              <a:t>Forced entry: all variables entered simultaneously.</a:t>
            </a:r>
          </a:p>
          <a:p>
            <a:pPr>
              <a:lnSpc>
                <a:spcPct val="90000"/>
              </a:lnSpc>
            </a:pPr>
            <a:r>
              <a:rPr lang="en-US" sz="3200" dirty="0"/>
              <a:t>Hierarchical: variables entered in blocks.</a:t>
            </a:r>
          </a:p>
          <a:p>
            <a:pPr lvl="1">
              <a:lnSpc>
                <a:spcPct val="90000"/>
              </a:lnSpc>
            </a:pPr>
            <a:r>
              <a:rPr lang="en-US" sz="3200" dirty="0"/>
              <a:t>Blocks should be based on past research, or theory being tested. Good method.</a:t>
            </a:r>
          </a:p>
          <a:p>
            <a:pPr>
              <a:lnSpc>
                <a:spcPct val="90000"/>
              </a:lnSpc>
            </a:pPr>
            <a:r>
              <a:rPr lang="en-US" sz="3200" dirty="0"/>
              <a:t>Stepwise: variables entered on the basis of statistical criteria (i.e., Relative contribution to predicting outcome).</a:t>
            </a:r>
          </a:p>
          <a:p>
            <a:pPr lvl="1">
              <a:lnSpc>
                <a:spcPct val="90000"/>
              </a:lnSpc>
            </a:pPr>
            <a:r>
              <a:rPr lang="en-US" sz="3200" dirty="0"/>
              <a:t>Should be used only for exploratory analysis.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03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03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03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0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Building and Parsimony</a:t>
            </a:r>
          </a:p>
        </p:txBody>
      </p:sp>
      <p:sp>
        <p:nvSpPr>
          <p:cNvPr id="3" name="Content Placeholder 2"/>
          <p:cNvSpPr>
            <a:spLocks noGrp="1"/>
          </p:cNvSpPr>
          <p:nvPr>
            <p:ph idx="1"/>
          </p:nvPr>
        </p:nvSpPr>
        <p:spPr/>
        <p:txBody>
          <a:bodyPr>
            <a:normAutofit/>
          </a:bodyPr>
          <a:lstStyle/>
          <a:p>
            <a:r>
              <a:rPr lang="en-US" sz="3200" dirty="0"/>
              <a:t>When building a model we should strive for parsimony.</a:t>
            </a:r>
          </a:p>
          <a:p>
            <a:pPr lvl="1"/>
            <a:r>
              <a:rPr lang="en-US" sz="3200" dirty="0"/>
              <a:t>predictors should not be included unless they have explanatory benefit</a:t>
            </a:r>
          </a:p>
          <a:p>
            <a:pPr lvl="1"/>
            <a:endParaRPr lang="en-US" sz="3200" dirty="0"/>
          </a:p>
          <a:p>
            <a:r>
              <a:rPr lang="en-US" sz="3200" dirty="0"/>
              <a:t>First fit the model that includes all potential predictors, and then systematically remove any that don’t seem to contribute to the model</a:t>
            </a:r>
          </a:p>
        </p:txBody>
      </p:sp>
    </p:spTree>
    <p:extLst>
      <p:ext uri="{BB962C8B-B14F-4D97-AF65-F5344CB8AC3E}">
        <p14:creationId xmlns:p14="http://schemas.microsoft.com/office/powerpoint/2010/main" val="323228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Things that can go wrong</a:t>
            </a:r>
          </a:p>
        </p:txBody>
      </p:sp>
      <p:sp>
        <p:nvSpPr>
          <p:cNvPr id="3" name="Content Placeholder 2"/>
          <p:cNvSpPr>
            <a:spLocks noGrp="1"/>
          </p:cNvSpPr>
          <p:nvPr>
            <p:ph idx="1"/>
          </p:nvPr>
        </p:nvSpPr>
        <p:spPr/>
        <p:txBody>
          <a:bodyPr/>
          <a:lstStyle/>
          <a:p>
            <a:r>
              <a:rPr lang="en-GB" dirty="0"/>
              <a:t>Assumptions from Linear Regression:</a:t>
            </a:r>
          </a:p>
          <a:p>
            <a:pPr lvl="1"/>
            <a:r>
              <a:rPr lang="en-GB" dirty="0"/>
              <a:t>Linearity</a:t>
            </a:r>
          </a:p>
          <a:p>
            <a:pPr lvl="1"/>
            <a:r>
              <a:rPr lang="en-GB" dirty="0"/>
              <a:t>Independence of Errors</a:t>
            </a:r>
          </a:p>
          <a:p>
            <a:pPr lvl="1"/>
            <a:r>
              <a:rPr lang="en-GB" dirty="0" err="1"/>
              <a:t>Multicollinearity</a:t>
            </a:r>
            <a:endParaRPr lang="en-GB" dirty="0"/>
          </a:p>
          <a:p>
            <a:r>
              <a:rPr lang="en-GB" dirty="0"/>
              <a:t>Unique Problems</a:t>
            </a:r>
          </a:p>
          <a:p>
            <a:pPr lvl="1"/>
            <a:r>
              <a:rPr lang="en-GB" dirty="0"/>
              <a:t>Incomplete Information</a:t>
            </a:r>
          </a:p>
          <a:p>
            <a:pPr lvl="1"/>
            <a:r>
              <a:rPr lang="en-GB" dirty="0"/>
              <a:t>Complete Separation</a:t>
            </a:r>
          </a:p>
          <a:p>
            <a:pPr lvl="1"/>
            <a:r>
              <a:rPr lang="en-GB" dirty="0" err="1"/>
              <a:t>Overdispersion</a:t>
            </a:r>
            <a:endParaRPr lang="en-GB" dirty="0"/>
          </a:p>
          <a:p>
            <a:pPr lvl="1"/>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Incomplete Information From the Predictors</a:t>
            </a:r>
          </a:p>
        </p:txBody>
      </p:sp>
      <p:sp>
        <p:nvSpPr>
          <p:cNvPr id="3" name="Content Placeholder 2"/>
          <p:cNvSpPr>
            <a:spLocks noGrp="1"/>
          </p:cNvSpPr>
          <p:nvPr>
            <p:ph idx="1"/>
          </p:nvPr>
        </p:nvSpPr>
        <p:spPr>
          <a:xfrm>
            <a:off x="576943" y="1690688"/>
            <a:ext cx="10515600" cy="4351338"/>
          </a:xfrm>
        </p:spPr>
        <p:txBody>
          <a:bodyPr>
            <a:normAutofit/>
          </a:bodyPr>
          <a:lstStyle/>
          <a:p>
            <a:r>
              <a:rPr lang="en-GB" dirty="0"/>
              <a:t>Categorical Predictors:</a:t>
            </a:r>
          </a:p>
          <a:p>
            <a:pPr lvl="1"/>
            <a:r>
              <a:rPr lang="en-GB" dirty="0"/>
              <a:t>Predicting cancer from smoking and eating tomatoes.</a:t>
            </a:r>
          </a:p>
          <a:p>
            <a:pPr lvl="1"/>
            <a:r>
              <a:rPr lang="en-GB" dirty="0"/>
              <a:t>We don’t know what happens when </a:t>
            </a:r>
            <a:r>
              <a:rPr lang="en-GB" dirty="0" err="1"/>
              <a:t>nonsmokers</a:t>
            </a:r>
            <a:r>
              <a:rPr lang="en-GB" dirty="0"/>
              <a:t> eat tomatoes because we have no data in this cell of the design.</a:t>
            </a:r>
          </a:p>
          <a:p>
            <a:r>
              <a:rPr lang="en-GB" dirty="0"/>
              <a:t>Continuous variables</a:t>
            </a:r>
          </a:p>
          <a:p>
            <a:pPr lvl="1"/>
            <a:r>
              <a:rPr lang="en-GB" dirty="0"/>
              <a:t>Will your sample contain a to include an 80 year old, highly anxious, Buddhist left-handed lesbian?</a:t>
            </a:r>
          </a:p>
        </p:txBody>
      </p:sp>
      <p:pic>
        <p:nvPicPr>
          <p:cNvPr id="4" name="Picture 5"/>
          <p:cNvPicPr>
            <a:picLocks noChangeAspect="1" noChangeArrowheads="1"/>
          </p:cNvPicPr>
          <p:nvPr/>
        </p:nvPicPr>
        <p:blipFill>
          <a:blip r:embed="rId2"/>
          <a:srcRect/>
          <a:stretch>
            <a:fillRect/>
          </a:stretch>
        </p:blipFill>
        <p:spPr bwMode="auto">
          <a:xfrm>
            <a:off x="2059042" y="4635487"/>
            <a:ext cx="8073915" cy="185738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Complete Separation</a:t>
            </a:r>
          </a:p>
        </p:txBody>
      </p:sp>
      <p:sp>
        <p:nvSpPr>
          <p:cNvPr id="3" name="Content Placeholder 2"/>
          <p:cNvSpPr>
            <a:spLocks noGrp="1"/>
          </p:cNvSpPr>
          <p:nvPr>
            <p:ph idx="1"/>
          </p:nvPr>
        </p:nvSpPr>
        <p:spPr/>
        <p:txBody>
          <a:bodyPr>
            <a:normAutofit/>
          </a:bodyPr>
          <a:lstStyle/>
          <a:p>
            <a:r>
              <a:rPr lang="en-GB" dirty="0"/>
              <a:t>When the outcome variable can be perfectly predicted</a:t>
            </a:r>
          </a:p>
          <a:p>
            <a:pPr lvl="1"/>
            <a:r>
              <a:rPr lang="en-GB" dirty="0"/>
              <a:t>E.g. predicting whether someone is a burglar, your teenage son or your cat based on weight</a:t>
            </a:r>
          </a:p>
          <a:p>
            <a:pPr lvl="1"/>
            <a:r>
              <a:rPr lang="en-GB" dirty="0"/>
              <a:t>Weight is a perfect predictor of cat/burglar unless you have a very fat cat indeed!</a:t>
            </a:r>
          </a:p>
          <a:p>
            <a:pPr lvl="1"/>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799520" y="3978792"/>
            <a:ext cx="3771125" cy="2514083"/>
          </a:xfrm>
          <a:prstGeom prst="rect">
            <a:avLst/>
          </a:prstGeom>
          <a:noFill/>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096000" y="3930279"/>
            <a:ext cx="3771125" cy="2514083"/>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Overdispersion</a:t>
            </a:r>
            <a:endParaRPr lang="en-GB" dirty="0"/>
          </a:p>
        </p:txBody>
      </p:sp>
      <p:sp>
        <p:nvSpPr>
          <p:cNvPr id="3" name="Content Placeholder 2"/>
          <p:cNvSpPr>
            <a:spLocks noGrp="1"/>
          </p:cNvSpPr>
          <p:nvPr>
            <p:ph idx="1"/>
          </p:nvPr>
        </p:nvSpPr>
        <p:spPr/>
        <p:txBody>
          <a:bodyPr>
            <a:normAutofit/>
          </a:bodyPr>
          <a:lstStyle/>
          <a:p>
            <a:r>
              <a:rPr lang="en-GB" sz="3200" dirty="0"/>
              <a:t>When the outcome contains more than two categories</a:t>
            </a:r>
          </a:p>
          <a:p>
            <a:r>
              <a:rPr lang="en-GB" sz="3200" dirty="0" err="1"/>
              <a:t>Overdispersion</a:t>
            </a:r>
            <a:r>
              <a:rPr lang="en-GB" sz="3200" dirty="0"/>
              <a:t> is where the variance is larger than expected from the model</a:t>
            </a:r>
          </a:p>
          <a:p>
            <a:r>
              <a:rPr lang="en-GB" sz="3200" dirty="0"/>
              <a:t>This can be caused by violating the assumption of independence</a:t>
            </a:r>
          </a:p>
          <a:p>
            <a:r>
              <a:rPr lang="en-GB" sz="3200" dirty="0"/>
              <a:t>This problem makes the standard errors too small.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Process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3811" y="1690688"/>
            <a:ext cx="6573422" cy="4525963"/>
          </a:xfrm>
        </p:spPr>
      </p:pic>
    </p:spTree>
    <p:extLst>
      <p:ext uri="{BB962C8B-B14F-4D97-AF65-F5344CB8AC3E}">
        <p14:creationId xmlns:p14="http://schemas.microsoft.com/office/powerpoint/2010/main" val="1029100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a:bodyPr>
          <a:lstStyle/>
          <a:p>
            <a:r>
              <a:rPr lang="en-GB" dirty="0"/>
              <a:t>Linear Model with One Predictor</a:t>
            </a:r>
            <a:endParaRPr lang="en-US" dirty="0"/>
          </a:p>
        </p:txBody>
      </p:sp>
      <p:pic>
        <p:nvPicPr>
          <p:cNvPr id="2" name="Picture 1"/>
          <p:cNvPicPr>
            <a:picLocks noChangeAspect="1"/>
          </p:cNvPicPr>
          <p:nvPr/>
        </p:nvPicPr>
        <p:blipFill>
          <a:blip r:embed="rId2"/>
          <a:stretch>
            <a:fillRect/>
          </a:stretch>
        </p:blipFill>
        <p:spPr>
          <a:xfrm>
            <a:off x="2284186" y="1553011"/>
            <a:ext cx="7249668" cy="4645914"/>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GB"/>
              <a:t>An Example</a:t>
            </a:r>
            <a:endParaRPr lang="en-US"/>
          </a:p>
        </p:txBody>
      </p:sp>
      <p:sp>
        <p:nvSpPr>
          <p:cNvPr id="38915" name="Rectangle 3"/>
          <p:cNvSpPr>
            <a:spLocks noGrp="1" noChangeArrowheads="1"/>
          </p:cNvSpPr>
          <p:nvPr>
            <p:ph idx="1"/>
          </p:nvPr>
        </p:nvSpPr>
        <p:spPr/>
        <p:txBody>
          <a:bodyPr>
            <a:normAutofit/>
          </a:bodyPr>
          <a:lstStyle/>
          <a:p>
            <a:pPr>
              <a:lnSpc>
                <a:spcPct val="90000"/>
              </a:lnSpc>
            </a:pPr>
            <a:r>
              <a:rPr lang="en-US" sz="2800" dirty="0"/>
              <a:t>Predictors of a treatment intervention.</a:t>
            </a:r>
          </a:p>
          <a:p>
            <a:pPr>
              <a:lnSpc>
                <a:spcPct val="90000"/>
              </a:lnSpc>
            </a:pPr>
            <a:r>
              <a:rPr lang="en-US" sz="2800" dirty="0"/>
              <a:t>Participants</a:t>
            </a:r>
          </a:p>
          <a:p>
            <a:pPr lvl="1">
              <a:lnSpc>
                <a:spcPct val="90000"/>
              </a:lnSpc>
            </a:pPr>
            <a:r>
              <a:rPr lang="en-US" sz="2400" dirty="0"/>
              <a:t>113 adults with a medical problem</a:t>
            </a:r>
          </a:p>
          <a:p>
            <a:pPr>
              <a:lnSpc>
                <a:spcPct val="90000"/>
              </a:lnSpc>
            </a:pPr>
            <a:r>
              <a:rPr lang="en-US" sz="2800" dirty="0"/>
              <a:t>Outcome:</a:t>
            </a:r>
          </a:p>
          <a:p>
            <a:pPr lvl="1">
              <a:lnSpc>
                <a:spcPct val="90000"/>
              </a:lnSpc>
            </a:pPr>
            <a:r>
              <a:rPr lang="en-GB" sz="2400" dirty="0"/>
              <a:t>Cured (1) or not cured (0).</a:t>
            </a:r>
            <a:endParaRPr lang="en-US" sz="2400" dirty="0"/>
          </a:p>
          <a:p>
            <a:pPr>
              <a:lnSpc>
                <a:spcPct val="90000"/>
              </a:lnSpc>
            </a:pPr>
            <a:r>
              <a:rPr lang="en-US" sz="2800" dirty="0"/>
              <a:t>Predictors:</a:t>
            </a:r>
          </a:p>
          <a:p>
            <a:pPr lvl="1">
              <a:lnSpc>
                <a:spcPct val="90000"/>
              </a:lnSpc>
            </a:pPr>
            <a:r>
              <a:rPr lang="en-GB" sz="2400" dirty="0"/>
              <a:t>Intervention: intervention or no treatment.</a:t>
            </a:r>
          </a:p>
          <a:p>
            <a:pPr lvl="1">
              <a:lnSpc>
                <a:spcPct val="90000"/>
              </a:lnSpc>
            </a:pPr>
            <a:r>
              <a:rPr lang="en-GB" sz="2400" dirty="0"/>
              <a:t>Duration: the number of days before treatment that the patient had the problem.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91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91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9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91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91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9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Output</a:t>
            </a:r>
          </a:p>
        </p:txBody>
      </p:sp>
      <p:pic>
        <p:nvPicPr>
          <p:cNvPr id="7170" name="Picture 156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52784" y="1590676"/>
            <a:ext cx="5657816" cy="4358048"/>
          </a:xfrm>
          <a:prstGeom prst="rect">
            <a:avLst/>
          </a:prstGeom>
          <a:noFill/>
        </p:spPr>
      </p:pic>
      <p:sp>
        <p:nvSpPr>
          <p:cNvPr id="7171" name="Rectangle 3"/>
          <p:cNvSpPr>
            <a:spLocks noChangeArrowheads="1"/>
          </p:cNvSpPr>
          <p:nvPr/>
        </p:nvSpPr>
        <p:spPr bwMode="auto">
          <a:xfrm>
            <a:off x="152400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7172" name="Rectangle 4"/>
          <p:cNvSpPr>
            <a:spLocks noChangeArrowheads="1"/>
          </p:cNvSpPr>
          <p:nvPr/>
        </p:nvSpPr>
        <p:spPr bwMode="auto">
          <a:xfrm>
            <a:off x="1524000" y="10726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ChangeArrowheads="1"/>
          </p:cNvSpPr>
          <p:nvPr/>
        </p:nvSpPr>
        <p:spPr bwMode="auto">
          <a:xfrm>
            <a:off x="152400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7172" name="Rectangle 4"/>
          <p:cNvSpPr>
            <a:spLocks noChangeArrowheads="1"/>
          </p:cNvSpPr>
          <p:nvPr/>
        </p:nvSpPr>
        <p:spPr bwMode="auto">
          <a:xfrm>
            <a:off x="1524000" y="10726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30723" name="Rectangle 3"/>
          <p:cNvSpPr>
            <a:spLocks noChangeArrowheads="1"/>
          </p:cNvSpPr>
          <p:nvPr/>
        </p:nvSpPr>
        <p:spPr bwMode="auto">
          <a:xfrm>
            <a:off x="152400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2" name="Title 1"/>
          <p:cNvSpPr>
            <a:spLocks noGrp="1"/>
          </p:cNvSpPr>
          <p:nvPr>
            <p:ph type="title"/>
          </p:nvPr>
        </p:nvSpPr>
        <p:spPr/>
        <p:txBody>
          <a:bodyPr/>
          <a:lstStyle/>
          <a:p>
            <a:r>
              <a:rPr lang="en-GB" dirty="0"/>
              <a:t>Output: Initial Analysis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401" y="1445986"/>
            <a:ext cx="4703295" cy="4094162"/>
          </a:xfrm>
          <a:prstGeom prst="rect">
            <a:avLst/>
          </a:prstGeom>
        </p:spPr>
      </p:pic>
      <p:pic>
        <p:nvPicPr>
          <p:cNvPr id="4" name="Picture 3"/>
          <p:cNvPicPr>
            <a:picLocks noChangeAspect="1"/>
          </p:cNvPicPr>
          <p:nvPr/>
        </p:nvPicPr>
        <p:blipFill>
          <a:blip r:embed="rId3"/>
          <a:stretch>
            <a:fillRect/>
          </a:stretch>
        </p:blipFill>
        <p:spPr>
          <a:xfrm>
            <a:off x="4057650" y="5700486"/>
            <a:ext cx="4076700" cy="8382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Output: Block 0</a:t>
            </a:r>
          </a:p>
        </p:txBody>
      </p:sp>
      <p:sp>
        <p:nvSpPr>
          <p:cNvPr id="31747" name="Rectangle 3"/>
          <p:cNvSpPr>
            <a:spLocks noChangeArrowheads="1"/>
          </p:cNvSpPr>
          <p:nvPr/>
        </p:nvSpPr>
        <p:spPr bwMode="auto">
          <a:xfrm>
            <a:off x="152400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31748" name="Rectangle 4"/>
          <p:cNvSpPr>
            <a:spLocks noChangeArrowheads="1"/>
          </p:cNvSpPr>
          <p:nvPr/>
        </p:nvSpPr>
        <p:spPr bwMode="auto">
          <a:xfrm>
            <a:off x="1524000" y="948809"/>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8532" y="2011879"/>
            <a:ext cx="4554935" cy="3427476"/>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Output: Model Summary</a:t>
            </a:r>
          </a:p>
        </p:txBody>
      </p:sp>
      <p:sp>
        <p:nvSpPr>
          <p:cNvPr id="31747" name="Rectangle 3"/>
          <p:cNvSpPr>
            <a:spLocks noChangeArrowheads="1"/>
          </p:cNvSpPr>
          <p:nvPr/>
        </p:nvSpPr>
        <p:spPr bwMode="auto">
          <a:xfrm>
            <a:off x="152400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31748" name="Rectangle 4"/>
          <p:cNvSpPr>
            <a:spLocks noChangeArrowheads="1"/>
          </p:cNvSpPr>
          <p:nvPr/>
        </p:nvSpPr>
        <p:spPr bwMode="auto">
          <a:xfrm>
            <a:off x="1524000" y="948809"/>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7568" y="1690688"/>
            <a:ext cx="5756864" cy="41529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Model Parameters</a:t>
            </a:r>
          </a:p>
        </p:txBody>
      </p:sp>
      <p:sp>
        <p:nvSpPr>
          <p:cNvPr id="31747" name="Rectangle 3"/>
          <p:cNvSpPr>
            <a:spLocks noChangeArrowheads="1"/>
          </p:cNvSpPr>
          <p:nvPr/>
        </p:nvSpPr>
        <p:spPr bwMode="auto">
          <a:xfrm>
            <a:off x="152400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31748" name="Rectangle 4"/>
          <p:cNvSpPr>
            <a:spLocks noChangeArrowheads="1"/>
          </p:cNvSpPr>
          <p:nvPr/>
        </p:nvSpPr>
        <p:spPr bwMode="auto">
          <a:xfrm>
            <a:off x="1524000" y="948809"/>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32776" name="Rectangle 8"/>
          <p:cNvSpPr>
            <a:spLocks noChangeArrowheads="1"/>
          </p:cNvSpPr>
          <p:nvPr/>
        </p:nvSpPr>
        <p:spPr bwMode="auto">
          <a:xfrm>
            <a:off x="152400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32777" name="Rectangle 9"/>
          <p:cNvSpPr>
            <a:spLocks noChangeArrowheads="1"/>
          </p:cNvSpPr>
          <p:nvPr/>
        </p:nvSpPr>
        <p:spPr bwMode="auto">
          <a:xfrm>
            <a:off x="1524000" y="120598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2045" y="2011879"/>
            <a:ext cx="7046697" cy="31242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Model Summary</a:t>
            </a:r>
          </a:p>
        </p:txBody>
      </p:sp>
      <p:sp>
        <p:nvSpPr>
          <p:cNvPr id="31747" name="Rectangle 3"/>
          <p:cNvSpPr>
            <a:spLocks noChangeArrowheads="1"/>
          </p:cNvSpPr>
          <p:nvPr/>
        </p:nvSpPr>
        <p:spPr bwMode="auto">
          <a:xfrm>
            <a:off x="152400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31748" name="Rectangle 4"/>
          <p:cNvSpPr>
            <a:spLocks noChangeArrowheads="1"/>
          </p:cNvSpPr>
          <p:nvPr/>
        </p:nvSpPr>
        <p:spPr bwMode="auto">
          <a:xfrm>
            <a:off x="1524000" y="948809"/>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32776" name="Rectangle 8"/>
          <p:cNvSpPr>
            <a:spLocks noChangeArrowheads="1"/>
          </p:cNvSpPr>
          <p:nvPr/>
        </p:nvSpPr>
        <p:spPr bwMode="auto">
          <a:xfrm>
            <a:off x="152400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32777" name="Rectangle 9"/>
          <p:cNvSpPr>
            <a:spLocks noChangeArrowheads="1"/>
          </p:cNvSpPr>
          <p:nvPr/>
        </p:nvSpPr>
        <p:spPr bwMode="auto">
          <a:xfrm>
            <a:off x="1524000" y="120598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3" name="Picture 2"/>
          <p:cNvPicPr>
            <a:picLocks noChangeAspect="1"/>
          </p:cNvPicPr>
          <p:nvPr/>
        </p:nvPicPr>
        <p:blipFill>
          <a:blip r:embed="rId2"/>
          <a:stretch>
            <a:fillRect/>
          </a:stretch>
        </p:blipFill>
        <p:spPr>
          <a:xfrm>
            <a:off x="5092700" y="1714500"/>
            <a:ext cx="2692400" cy="1422400"/>
          </a:xfrm>
          <a:prstGeom prst="rect">
            <a:avLst/>
          </a:prstGeom>
        </p:spPr>
      </p:pic>
      <p:pic>
        <p:nvPicPr>
          <p:cNvPr id="4" name="Picture 3"/>
          <p:cNvPicPr>
            <a:picLocks noChangeAspect="1"/>
          </p:cNvPicPr>
          <p:nvPr/>
        </p:nvPicPr>
        <p:blipFill>
          <a:blip r:embed="rId3"/>
          <a:stretch>
            <a:fillRect/>
          </a:stretch>
        </p:blipFill>
        <p:spPr>
          <a:xfrm>
            <a:off x="4165600" y="3556000"/>
            <a:ext cx="4470400" cy="24638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Classification Plot</a:t>
            </a:r>
          </a:p>
        </p:txBody>
      </p:sp>
      <p:sp>
        <p:nvSpPr>
          <p:cNvPr id="31747" name="Rectangle 3"/>
          <p:cNvSpPr>
            <a:spLocks noChangeArrowheads="1"/>
          </p:cNvSpPr>
          <p:nvPr/>
        </p:nvSpPr>
        <p:spPr bwMode="auto">
          <a:xfrm>
            <a:off x="152400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32776" name="Rectangle 8"/>
          <p:cNvSpPr>
            <a:spLocks noChangeArrowheads="1"/>
          </p:cNvSpPr>
          <p:nvPr/>
        </p:nvSpPr>
        <p:spPr bwMode="auto">
          <a:xfrm>
            <a:off x="152400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32777" name="Rectangle 9"/>
          <p:cNvSpPr>
            <a:spLocks noChangeArrowheads="1"/>
          </p:cNvSpPr>
          <p:nvPr/>
        </p:nvSpPr>
        <p:spPr bwMode="auto">
          <a:xfrm>
            <a:off x="1524000" y="120598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34819" name="Rectangle 3"/>
          <p:cNvSpPr>
            <a:spLocks noChangeArrowheads="1"/>
          </p:cNvSpPr>
          <p:nvPr/>
        </p:nvSpPr>
        <p:spPr bwMode="auto">
          <a:xfrm>
            <a:off x="152400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1662" y="1821545"/>
            <a:ext cx="7248676" cy="401637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sp>
        <p:nvSpPr>
          <p:cNvPr id="3" name="Content Placeholder 2"/>
          <p:cNvSpPr>
            <a:spLocks noGrp="1"/>
          </p:cNvSpPr>
          <p:nvPr>
            <p:ph idx="1"/>
          </p:nvPr>
        </p:nvSpPr>
        <p:spPr>
          <a:xfrm>
            <a:off x="576943" y="1253331"/>
            <a:ext cx="10515600" cy="4351338"/>
          </a:xfrm>
        </p:spPr>
        <p:txBody>
          <a:bodyPr>
            <a:noAutofit/>
          </a:bodyPr>
          <a:lstStyle/>
          <a:p>
            <a:pPr marL="0" indent="0">
              <a:buNone/>
            </a:pPr>
            <a:r>
              <a:rPr lang="en-GB" sz="2600" dirty="0"/>
              <a:t>The overall fit of the final model is shown by −2</a:t>
            </a:r>
            <a:r>
              <a:rPr lang="en-GB" sz="2600" i="1" dirty="0"/>
              <a:t>LL and its associated chi-square statistic.</a:t>
            </a:r>
            <a:endParaRPr lang="en-GB" sz="2600" dirty="0"/>
          </a:p>
          <a:p>
            <a:pPr lvl="1"/>
            <a:r>
              <a:rPr lang="en-GB" sz="2600" dirty="0"/>
              <a:t>If the significance of the chi-square statistic is less than .05, then the model is a significant fit of the data.</a:t>
            </a:r>
          </a:p>
          <a:p>
            <a:r>
              <a:rPr lang="en-GB" sz="2600" dirty="0"/>
              <a:t>Check the table labelled </a:t>
            </a:r>
            <a:r>
              <a:rPr lang="en-GB" sz="2600" i="1" dirty="0"/>
              <a:t>Variables in the equation </a:t>
            </a:r>
            <a:r>
              <a:rPr lang="en-GB" sz="2600" dirty="0"/>
              <a:t>to see the regression parameters for any predictors in the model.</a:t>
            </a:r>
          </a:p>
          <a:p>
            <a:r>
              <a:rPr lang="en-GB" sz="2600" dirty="0"/>
              <a:t>Look at the Wald statistic and its significance.</a:t>
            </a:r>
          </a:p>
          <a:p>
            <a:r>
              <a:rPr lang="en-GB" sz="2600" dirty="0"/>
              <a:t>Use the odds ratio, </a:t>
            </a:r>
            <a:r>
              <a:rPr lang="en-GB" sz="2600" dirty="0" err="1"/>
              <a:t>exp</a:t>
            </a:r>
            <a:r>
              <a:rPr lang="en-GB" sz="2600" dirty="0"/>
              <a:t>(B), for interpretation.</a:t>
            </a:r>
          </a:p>
          <a:p>
            <a:pPr lvl="1"/>
            <a:r>
              <a:rPr lang="en-GB" sz="2600" dirty="0"/>
              <a:t>OR &gt; 1, then as the predictor increases, the odds of the outcome occurring increase.</a:t>
            </a:r>
          </a:p>
          <a:p>
            <a:pPr lvl="1"/>
            <a:r>
              <a:rPr lang="en-GB" sz="2600" dirty="0"/>
              <a:t>OR &lt; 1, then as the predictor increases, the odds of the outcome occurring decrease.</a:t>
            </a:r>
          </a:p>
          <a:p>
            <a:pPr lvl="1"/>
            <a:r>
              <a:rPr lang="en-GB" sz="2600" dirty="0"/>
              <a:t>The confidence interval of</a:t>
            </a:r>
            <a:r>
              <a:rPr lang="en-GB" sz="2600" i="1" dirty="0"/>
              <a:t> Exp</a:t>
            </a:r>
            <a:r>
              <a:rPr lang="en-GB" sz="2600" dirty="0"/>
              <a:t>(</a:t>
            </a:r>
            <a:r>
              <a:rPr lang="en-GB" sz="2600" i="1" dirty="0"/>
              <a:t>B</a:t>
            </a:r>
            <a:r>
              <a:rPr lang="en-GB" sz="2600" dirty="0"/>
              <a:t>) should not cross 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Multinomial logistic regression</a:t>
            </a:r>
          </a:p>
        </p:txBody>
      </p:sp>
      <p:sp>
        <p:nvSpPr>
          <p:cNvPr id="3" name="Content Placeholder 2"/>
          <p:cNvSpPr>
            <a:spLocks noGrp="1"/>
          </p:cNvSpPr>
          <p:nvPr>
            <p:ph idx="1"/>
          </p:nvPr>
        </p:nvSpPr>
        <p:spPr>
          <a:xfrm>
            <a:off x="838200" y="1690688"/>
            <a:ext cx="10515600" cy="4351338"/>
          </a:xfrm>
        </p:spPr>
        <p:txBody>
          <a:bodyPr>
            <a:normAutofit fontScale="92500" lnSpcReduction="10000"/>
          </a:bodyPr>
          <a:lstStyle/>
          <a:p>
            <a:r>
              <a:rPr lang="en-GB" dirty="0"/>
              <a:t>Logistic regression to predict membership of more than two categories.</a:t>
            </a:r>
          </a:p>
          <a:p>
            <a:r>
              <a:rPr lang="en-GB" dirty="0"/>
              <a:t>It (basically) works in the same way as binary logistic regression.</a:t>
            </a:r>
          </a:p>
          <a:p>
            <a:r>
              <a:rPr lang="en-GB" dirty="0"/>
              <a:t>The analysis breaks the outcome variable down into a series of comparisons between two categories.</a:t>
            </a:r>
          </a:p>
          <a:p>
            <a:pPr lvl="1"/>
            <a:r>
              <a:rPr lang="en-GB" dirty="0"/>
              <a:t>E.g., if you have three outcome categories (A, B and C), then the analysis will consist of two comparisons that you choose:</a:t>
            </a:r>
          </a:p>
          <a:p>
            <a:pPr lvl="2"/>
            <a:r>
              <a:rPr lang="en-GB" dirty="0"/>
              <a:t>Compare everything against your first category (e.g. A vs. B and A vs. C),</a:t>
            </a:r>
          </a:p>
          <a:p>
            <a:pPr lvl="2"/>
            <a:r>
              <a:rPr lang="en-GB" dirty="0"/>
              <a:t>Or your last category (e.g. A vs. C and B vs. C),</a:t>
            </a:r>
          </a:p>
          <a:p>
            <a:pPr lvl="2"/>
            <a:r>
              <a:rPr lang="en-GB" dirty="0"/>
              <a:t>Or a custom category (e.g. B vs. A and B vs. C).</a:t>
            </a:r>
          </a:p>
          <a:p>
            <a:r>
              <a:rPr lang="en-GB" dirty="0"/>
              <a:t>The important parts of the analysis and output are much the same as we have just seen for binary logistic regression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a:bodyPr>
          <a:lstStyle/>
          <a:p>
            <a:r>
              <a:rPr lang="en-GB" dirty="0"/>
              <a:t>Linear Model with Two Predictors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562" y="1564783"/>
            <a:ext cx="7756875" cy="4460460"/>
          </a:xfrm>
          <a:prstGeom prst="rect">
            <a:avLst/>
          </a:prstGeom>
        </p:spPr>
      </p:pic>
    </p:spTree>
    <p:extLst>
      <p:ext uri="{BB962C8B-B14F-4D97-AF65-F5344CB8AC3E}">
        <p14:creationId xmlns:p14="http://schemas.microsoft.com/office/powerpoint/2010/main" val="2906274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 may not be Fred Flintstone …</a:t>
            </a:r>
          </a:p>
        </p:txBody>
      </p:sp>
      <p:sp>
        <p:nvSpPr>
          <p:cNvPr id="3" name="Content Placeholder 2"/>
          <p:cNvSpPr>
            <a:spLocks noGrp="1"/>
          </p:cNvSpPr>
          <p:nvPr>
            <p:ph idx="1"/>
          </p:nvPr>
        </p:nvSpPr>
        <p:spPr/>
        <p:txBody>
          <a:bodyPr>
            <a:normAutofit fontScale="85000" lnSpcReduction="20000"/>
          </a:bodyPr>
          <a:lstStyle/>
          <a:p>
            <a:r>
              <a:rPr lang="en-GB" dirty="0"/>
              <a:t>How successful are chat-up lines?</a:t>
            </a:r>
          </a:p>
          <a:p>
            <a:r>
              <a:rPr lang="en-GB" dirty="0"/>
              <a:t>The chat-up lines used by 348 men and 672 women in a night-club were recorded.</a:t>
            </a:r>
          </a:p>
          <a:p>
            <a:r>
              <a:rPr lang="en-GB" dirty="0"/>
              <a:t>Outcome:</a:t>
            </a:r>
          </a:p>
          <a:p>
            <a:pPr lvl="1"/>
            <a:r>
              <a:rPr lang="en-GB" dirty="0"/>
              <a:t>Whether the chat-up line resulted in one of the following three events:</a:t>
            </a:r>
          </a:p>
          <a:p>
            <a:pPr lvl="2"/>
            <a:r>
              <a:rPr lang="en-GB" dirty="0"/>
              <a:t>The person got no response or the recipient walked away,</a:t>
            </a:r>
          </a:p>
          <a:p>
            <a:pPr lvl="2"/>
            <a:r>
              <a:rPr lang="en-GB" dirty="0"/>
              <a:t>The person obtained the recipient’s phone number,</a:t>
            </a:r>
          </a:p>
          <a:p>
            <a:pPr lvl="2"/>
            <a:r>
              <a:rPr lang="en-GB" dirty="0"/>
              <a:t>The person left the night-club with the recipient.</a:t>
            </a:r>
          </a:p>
          <a:p>
            <a:r>
              <a:rPr lang="en-GB" dirty="0"/>
              <a:t>Predictors:</a:t>
            </a:r>
          </a:p>
          <a:p>
            <a:pPr lvl="1"/>
            <a:r>
              <a:rPr lang="en-GB" dirty="0"/>
              <a:t>The content of the chat-up lines were rated for:</a:t>
            </a:r>
          </a:p>
          <a:p>
            <a:pPr lvl="2"/>
            <a:r>
              <a:rPr lang="en-GB" dirty="0"/>
              <a:t>Funniness (0 = not funny at all, 10 = the funniest thing that I have ever heard)</a:t>
            </a:r>
          </a:p>
          <a:p>
            <a:pPr lvl="2"/>
            <a:r>
              <a:rPr lang="en-GB" dirty="0"/>
              <a:t>Sexuality (0 = no sexual content at all, 10 = very sexually direct)</a:t>
            </a:r>
          </a:p>
          <a:p>
            <a:pPr lvl="2"/>
            <a:r>
              <a:rPr lang="en-GB" dirty="0"/>
              <a:t>Moral vales (0 = the chat-up line does not reflect good characteristics, 10 = the chat-up line is very indicative of good characteristics).</a:t>
            </a:r>
          </a:p>
          <a:p>
            <a:pPr lvl="1"/>
            <a:r>
              <a:rPr lang="en-GB" dirty="0"/>
              <a:t>Gender of recipient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Output I</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771" y="1909185"/>
            <a:ext cx="7620000" cy="3449659"/>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4"/>
          <p:cNvSpPr>
            <a:spLocks noChangeArrowheads="1"/>
          </p:cNvSpPr>
          <p:nvPr/>
        </p:nvSpPr>
        <p:spPr bwMode="auto">
          <a:xfrm>
            <a:off x="152400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37894" name="Rectangle 6"/>
          <p:cNvSpPr>
            <a:spLocks noChangeArrowheads="1"/>
          </p:cNvSpPr>
          <p:nvPr/>
        </p:nvSpPr>
        <p:spPr bwMode="auto">
          <a:xfrm>
            <a:off x="1524000" y="2301359"/>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4459" y="2716886"/>
            <a:ext cx="7302500" cy="35934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4460" y="354367"/>
            <a:ext cx="3231541" cy="235902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Output III</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698" y="1424197"/>
            <a:ext cx="8448537" cy="4744374"/>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Interpretation I</a:t>
            </a:r>
            <a:endParaRPr lang="en-GB" dirty="0"/>
          </a:p>
        </p:txBody>
      </p:sp>
      <p:sp>
        <p:nvSpPr>
          <p:cNvPr id="3" name="Content Placeholder 2"/>
          <p:cNvSpPr>
            <a:spLocks noGrp="1"/>
          </p:cNvSpPr>
          <p:nvPr>
            <p:ph idx="1"/>
          </p:nvPr>
        </p:nvSpPr>
        <p:spPr>
          <a:xfrm>
            <a:off x="664028" y="1610633"/>
            <a:ext cx="10903857" cy="4659538"/>
          </a:xfrm>
        </p:spPr>
        <p:txBody>
          <a:bodyPr>
            <a:normAutofit fontScale="92500" lnSpcReduction="10000"/>
          </a:bodyPr>
          <a:lstStyle/>
          <a:p>
            <a:pPr lvl="0"/>
            <a:r>
              <a:rPr lang="en-GB" b="1" dirty="0"/>
              <a:t>Moral</a:t>
            </a:r>
            <a:r>
              <a:rPr lang="en-GB" dirty="0"/>
              <a:t>: Whether the chat-up line showed signs of good moral fibre did not significantly predict whether you went home with the date or got a slap in the face, </a:t>
            </a:r>
            <a:r>
              <a:rPr lang="en-GB" i="1" dirty="0"/>
              <a:t>b</a:t>
            </a:r>
            <a:r>
              <a:rPr lang="en-GB" dirty="0"/>
              <a:t> = 0.13, Wald </a:t>
            </a:r>
            <a:r>
              <a:rPr lang="en-GB" i="1" dirty="0"/>
              <a:t>χ</a:t>
            </a:r>
            <a:r>
              <a:rPr lang="en-GB" i="1" baseline="30000" dirty="0"/>
              <a:t>2</a:t>
            </a:r>
            <a:r>
              <a:rPr lang="en-GB" dirty="0"/>
              <a:t>(1) = 2.42, </a:t>
            </a:r>
            <a:r>
              <a:rPr lang="en-GB" i="1" dirty="0"/>
              <a:t>p</a:t>
            </a:r>
            <a:r>
              <a:rPr lang="en-GB" dirty="0"/>
              <a:t> = .120. </a:t>
            </a:r>
          </a:p>
          <a:p>
            <a:pPr lvl="0"/>
            <a:r>
              <a:rPr lang="en-GB" b="1" dirty="0"/>
              <a:t>Funny</a:t>
            </a:r>
            <a:r>
              <a:rPr lang="en-GB" dirty="0"/>
              <a:t>: Whether the chat-up line was funny significantly predicted whether you went home with the date or no response, </a:t>
            </a:r>
            <a:r>
              <a:rPr lang="en-GB" i="1" dirty="0"/>
              <a:t>b</a:t>
            </a:r>
            <a:r>
              <a:rPr lang="en-GB" dirty="0"/>
              <a:t> = 0.32, Wald </a:t>
            </a:r>
            <a:r>
              <a:rPr lang="en-GB" i="1" dirty="0"/>
              <a:t>χ</a:t>
            </a:r>
            <a:r>
              <a:rPr lang="en-GB" i="1" baseline="30000" dirty="0"/>
              <a:t>2</a:t>
            </a:r>
            <a:r>
              <a:rPr lang="en-GB" dirty="0"/>
              <a:t>(1) = 6.46, </a:t>
            </a:r>
            <a:r>
              <a:rPr lang="en-GB" i="1" dirty="0"/>
              <a:t>p</a:t>
            </a:r>
            <a:r>
              <a:rPr lang="en-GB" dirty="0"/>
              <a:t> = .011.</a:t>
            </a:r>
          </a:p>
          <a:p>
            <a:pPr lvl="0"/>
            <a:r>
              <a:rPr lang="en-GB" b="1" dirty="0" err="1"/>
              <a:t>Recipient_Sex</a:t>
            </a:r>
            <a:r>
              <a:rPr lang="en-GB" dirty="0"/>
              <a:t>: The sex of the person being chatted up significantly predicted whether they went home with the person or gave no response, </a:t>
            </a:r>
            <a:r>
              <a:rPr lang="en-GB" i="1" dirty="0"/>
              <a:t>b</a:t>
            </a:r>
            <a:r>
              <a:rPr lang="en-GB" dirty="0"/>
              <a:t> = −5.63, Wald </a:t>
            </a:r>
            <a:r>
              <a:rPr lang="en-GB" i="1" dirty="0"/>
              <a:t>χ</a:t>
            </a:r>
            <a:r>
              <a:rPr lang="en-GB" i="1" baseline="30000" dirty="0"/>
              <a:t>2</a:t>
            </a:r>
            <a:r>
              <a:rPr lang="en-GB" dirty="0"/>
              <a:t>(1) = 17.93, </a:t>
            </a:r>
            <a:r>
              <a:rPr lang="en-GB" i="1" dirty="0"/>
              <a:t>p</a:t>
            </a:r>
            <a:r>
              <a:rPr lang="en-GB" dirty="0"/>
              <a:t> &lt; .001.</a:t>
            </a:r>
          </a:p>
          <a:p>
            <a:pPr lvl="0"/>
            <a:r>
              <a:rPr lang="en-GB" b="1" dirty="0"/>
              <a:t>Sex</a:t>
            </a:r>
            <a:r>
              <a:rPr lang="en-GB" dirty="0"/>
              <a:t>: The sexual content of the chat-up line significantly predicted whether you went home with the date or got a slap in the face, </a:t>
            </a:r>
            <a:r>
              <a:rPr lang="en-GB" i="1" dirty="0"/>
              <a:t>b</a:t>
            </a:r>
            <a:r>
              <a:rPr lang="en-GB" dirty="0"/>
              <a:t> = 0.42, Wald </a:t>
            </a:r>
            <a:r>
              <a:rPr lang="en-GB" i="1" dirty="0"/>
              <a:t>χ</a:t>
            </a:r>
            <a:r>
              <a:rPr lang="en-GB" i="1" baseline="30000" dirty="0"/>
              <a:t>2</a:t>
            </a:r>
            <a:r>
              <a:rPr lang="en-GB" dirty="0"/>
              <a:t>(1) = 11.68, </a:t>
            </a:r>
            <a:r>
              <a:rPr lang="en-GB" i="1" dirty="0"/>
              <a:t>p</a:t>
            </a:r>
            <a:r>
              <a:rPr lang="en-GB" dirty="0"/>
              <a:t> = .001.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Interpretation II</a:t>
            </a:r>
          </a:p>
        </p:txBody>
      </p:sp>
      <p:sp>
        <p:nvSpPr>
          <p:cNvPr id="3" name="Content Placeholder 2"/>
          <p:cNvSpPr>
            <a:spLocks noGrp="1"/>
          </p:cNvSpPr>
          <p:nvPr>
            <p:ph idx="1"/>
          </p:nvPr>
        </p:nvSpPr>
        <p:spPr/>
        <p:txBody>
          <a:bodyPr>
            <a:normAutofit/>
          </a:bodyPr>
          <a:lstStyle/>
          <a:p>
            <a:pPr lvl="0"/>
            <a:r>
              <a:rPr lang="en-GB" b="1" dirty="0"/>
              <a:t>Funny × </a:t>
            </a:r>
            <a:r>
              <a:rPr lang="en-GB" b="1" dirty="0" err="1"/>
              <a:t>Recipient_Sex</a:t>
            </a:r>
            <a:r>
              <a:rPr lang="en-GB" dirty="0"/>
              <a:t>: The success of funny chat-up lines depended on whether they were delivered to a man or a woman because in interaction these variables predicted whether or not you went home with the date, </a:t>
            </a:r>
            <a:r>
              <a:rPr lang="en-GB" i="1" dirty="0"/>
              <a:t>b</a:t>
            </a:r>
            <a:r>
              <a:rPr lang="en-GB" dirty="0"/>
              <a:t> = 1.17, Wald </a:t>
            </a:r>
            <a:r>
              <a:rPr lang="en-GB" i="1" dirty="0"/>
              <a:t>χ</a:t>
            </a:r>
            <a:r>
              <a:rPr lang="en-GB" i="1" baseline="30000" dirty="0"/>
              <a:t>2</a:t>
            </a:r>
            <a:r>
              <a:rPr lang="en-GB" dirty="0"/>
              <a:t>(1) = 34.63, </a:t>
            </a:r>
            <a:r>
              <a:rPr lang="en-GB" i="1" dirty="0"/>
              <a:t>p</a:t>
            </a:r>
            <a:r>
              <a:rPr lang="en-GB" dirty="0"/>
              <a:t> &lt; .001.</a:t>
            </a:r>
          </a:p>
          <a:p>
            <a:r>
              <a:rPr lang="en-GB" b="1" dirty="0"/>
              <a:t>Sex × </a:t>
            </a:r>
            <a:r>
              <a:rPr lang="en-GB" b="1" dirty="0" err="1"/>
              <a:t>Recipient_Sex</a:t>
            </a:r>
            <a:r>
              <a:rPr lang="en-GB" dirty="0"/>
              <a:t>: The success of chat-up lines with sexual content depended on whether they were delivered to a man or a woman because in interaction these variables predicted whether or not you went home with the date, </a:t>
            </a:r>
            <a:r>
              <a:rPr lang="en-GB" i="1" dirty="0"/>
              <a:t>b</a:t>
            </a:r>
            <a:r>
              <a:rPr lang="en-GB" dirty="0"/>
              <a:t> = −0.48, Wald </a:t>
            </a:r>
            <a:r>
              <a:rPr lang="en-GB" i="1" dirty="0"/>
              <a:t>χ</a:t>
            </a:r>
            <a:r>
              <a:rPr lang="en-GB" i="1" baseline="30000" dirty="0"/>
              <a:t>2</a:t>
            </a:r>
            <a:r>
              <a:rPr lang="en-GB" dirty="0"/>
              <a:t>(1) = 8.51, </a:t>
            </a:r>
            <a:r>
              <a:rPr lang="en-GB" i="1" dirty="0"/>
              <a:t>p</a:t>
            </a:r>
            <a:r>
              <a:rPr lang="en-GB" dirty="0"/>
              <a:t> = .004.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551543" y="228600"/>
            <a:ext cx="10972800" cy="1143000"/>
          </a:xfrm>
        </p:spPr>
        <p:txBody>
          <a:bodyPr>
            <a:normAutofit/>
          </a:bodyPr>
          <a:lstStyle/>
          <a:p>
            <a:r>
              <a:rPr lang="en-GB" dirty="0"/>
              <a:t>The Model as an Equation</a:t>
            </a:r>
          </a:p>
        </p:txBody>
      </p:sp>
      <p:sp>
        <p:nvSpPr>
          <p:cNvPr id="217091" name="Rectangle 3"/>
          <p:cNvSpPr>
            <a:spLocks noGrp="1" noChangeArrowheads="1"/>
          </p:cNvSpPr>
          <p:nvPr>
            <p:ph type="body" idx="1"/>
          </p:nvPr>
        </p:nvSpPr>
        <p:spPr>
          <a:xfrm>
            <a:off x="961570" y="1601108"/>
            <a:ext cx="9909629" cy="2840264"/>
          </a:xfrm>
        </p:spPr>
        <p:txBody>
          <a:bodyPr/>
          <a:lstStyle/>
          <a:p>
            <a:pPr>
              <a:lnSpc>
                <a:spcPct val="90000"/>
              </a:lnSpc>
            </a:pPr>
            <a:r>
              <a:rPr lang="en-GB" sz="4000" dirty="0"/>
              <a:t>With several predictors the model is described using a variation of the equation of a straight line.</a:t>
            </a:r>
          </a:p>
        </p:txBody>
      </p:sp>
      <mc:AlternateContent xmlns:mc="http://schemas.openxmlformats.org/markup-compatibility/2006">
        <mc:Choice xmlns:a14="http://schemas.microsoft.com/office/drawing/2010/main" Requires="a14">
          <p:sp>
            <p:nvSpPr>
              <p:cNvPr id="3" name="Rectangle 2"/>
              <p:cNvSpPr/>
              <p:nvPr/>
            </p:nvSpPr>
            <p:spPr>
              <a:xfrm>
                <a:off x="1753401" y="4148984"/>
                <a:ext cx="784984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i="1">
                              <a:latin typeface="Cambria Math" panose="02040503050406030204" pitchFamily="18" charset="0"/>
                            </a:rPr>
                          </m:ctrlPr>
                        </m:sSubPr>
                        <m:e>
                          <m:r>
                            <a:rPr lang="en-GB" sz="3200" i="1">
                              <a:latin typeface="Cambria Math" charset="0"/>
                            </a:rPr>
                            <m:t>𝑌</m:t>
                          </m:r>
                        </m:e>
                        <m:sub>
                          <m:r>
                            <a:rPr lang="en-GB" sz="3200" i="1">
                              <a:latin typeface="Cambria Math" charset="0"/>
                            </a:rPr>
                            <m:t>𝑖</m:t>
                          </m:r>
                        </m:sub>
                      </m:sSub>
                      <m:r>
                        <a:rPr lang="en-GB" sz="3200">
                          <a:latin typeface="Cambria Math" charset="0"/>
                        </a:rPr>
                        <m:t>=</m:t>
                      </m:r>
                      <m:d>
                        <m:dPr>
                          <m:ctrlPr>
                            <a:rPr lang="en-GB" sz="3200" i="1">
                              <a:latin typeface="Cambria Math" panose="02040503050406030204" pitchFamily="18" charset="0"/>
                            </a:rPr>
                          </m:ctrlPr>
                        </m:dPr>
                        <m:e>
                          <m:sSub>
                            <m:sSubPr>
                              <m:ctrlPr>
                                <a:rPr lang="en-GB" sz="3200" i="1">
                                  <a:latin typeface="Cambria Math" panose="02040503050406030204" pitchFamily="18" charset="0"/>
                                </a:rPr>
                              </m:ctrlPr>
                            </m:sSubPr>
                            <m:e>
                              <m:r>
                                <a:rPr lang="en-GB" sz="3200" i="1">
                                  <a:latin typeface="Cambria Math" charset="0"/>
                                </a:rPr>
                                <m:t>𝑏</m:t>
                              </m:r>
                            </m:e>
                            <m:sub>
                              <m:r>
                                <a:rPr lang="en-GB" sz="3200">
                                  <a:latin typeface="Cambria Math" charset="0"/>
                                </a:rPr>
                                <m:t>0</m:t>
                              </m:r>
                            </m:sub>
                          </m:sSub>
                          <m:r>
                            <a:rPr lang="en-GB" sz="3200">
                              <a:latin typeface="Cambria Math" charset="0"/>
                            </a:rPr>
                            <m:t>+</m:t>
                          </m:r>
                          <m:sSub>
                            <m:sSubPr>
                              <m:ctrlPr>
                                <a:rPr lang="en-GB" sz="3200" i="1">
                                  <a:latin typeface="Cambria Math" panose="02040503050406030204" pitchFamily="18" charset="0"/>
                                </a:rPr>
                              </m:ctrlPr>
                            </m:sSubPr>
                            <m:e>
                              <m:r>
                                <a:rPr lang="en-GB" sz="3200" i="1">
                                  <a:latin typeface="Cambria Math" charset="0"/>
                                </a:rPr>
                                <m:t>𝑏</m:t>
                              </m:r>
                            </m:e>
                            <m:sub>
                              <m:r>
                                <a:rPr lang="en-GB" sz="3200">
                                  <a:latin typeface="Cambria Math" charset="0"/>
                                </a:rPr>
                                <m:t>1</m:t>
                              </m:r>
                            </m:sub>
                          </m:sSub>
                          <m:sSub>
                            <m:sSubPr>
                              <m:ctrlPr>
                                <a:rPr lang="en-GB" sz="3200" i="1">
                                  <a:latin typeface="Cambria Math" panose="02040503050406030204" pitchFamily="18" charset="0"/>
                                </a:rPr>
                              </m:ctrlPr>
                            </m:sSubPr>
                            <m:e>
                              <m:r>
                                <a:rPr lang="en-GB" sz="3200" i="1">
                                  <a:latin typeface="Cambria Math" charset="0"/>
                                </a:rPr>
                                <m:t>𝑋</m:t>
                              </m:r>
                            </m:e>
                            <m:sub>
                              <m:r>
                                <a:rPr lang="en-GB" sz="3200">
                                  <a:latin typeface="Cambria Math" charset="0"/>
                                </a:rPr>
                                <m:t>1</m:t>
                              </m:r>
                              <m:r>
                                <a:rPr lang="en-GB" sz="3200" i="1">
                                  <a:latin typeface="Cambria Math" charset="0"/>
                                </a:rPr>
                                <m:t>𝑖</m:t>
                              </m:r>
                            </m:sub>
                          </m:sSub>
                          <m:r>
                            <a:rPr lang="en-GB" sz="3200">
                              <a:latin typeface="Cambria Math" charset="0"/>
                            </a:rPr>
                            <m:t>+</m:t>
                          </m:r>
                          <m:sSub>
                            <m:sSubPr>
                              <m:ctrlPr>
                                <a:rPr lang="en-GB" sz="3200" i="1">
                                  <a:latin typeface="Cambria Math" panose="02040503050406030204" pitchFamily="18" charset="0"/>
                                </a:rPr>
                              </m:ctrlPr>
                            </m:sSubPr>
                            <m:e>
                              <m:r>
                                <a:rPr lang="en-GB" sz="3200" i="1">
                                  <a:latin typeface="Cambria Math" charset="0"/>
                                </a:rPr>
                                <m:t>𝑏</m:t>
                              </m:r>
                            </m:e>
                            <m:sub>
                              <m:r>
                                <a:rPr lang="en-GB" sz="3200">
                                  <a:latin typeface="Cambria Math" charset="0"/>
                                </a:rPr>
                                <m:t>2</m:t>
                              </m:r>
                            </m:sub>
                          </m:sSub>
                          <m:sSub>
                            <m:sSubPr>
                              <m:ctrlPr>
                                <a:rPr lang="en-GB" sz="3200" i="1">
                                  <a:latin typeface="Cambria Math" panose="02040503050406030204" pitchFamily="18" charset="0"/>
                                </a:rPr>
                              </m:ctrlPr>
                            </m:sSubPr>
                            <m:e>
                              <m:r>
                                <a:rPr lang="en-GB" sz="3200" i="1">
                                  <a:latin typeface="Cambria Math" charset="0"/>
                                </a:rPr>
                                <m:t>𝑋</m:t>
                              </m:r>
                            </m:e>
                            <m:sub>
                              <m:r>
                                <a:rPr lang="en-GB" sz="3200">
                                  <a:latin typeface="Cambria Math" charset="0"/>
                                </a:rPr>
                                <m:t>2</m:t>
                              </m:r>
                              <m:r>
                                <a:rPr lang="en-GB" sz="3200" i="1">
                                  <a:latin typeface="Cambria Math" charset="0"/>
                                </a:rPr>
                                <m:t>𝑖</m:t>
                              </m:r>
                            </m:sub>
                          </m:sSub>
                          <m:r>
                            <a:rPr lang="en-GB" sz="3200">
                              <a:latin typeface="Cambria Math" charset="0"/>
                            </a:rPr>
                            <m:t>+⋯+</m:t>
                          </m:r>
                          <m:sSub>
                            <m:sSubPr>
                              <m:ctrlPr>
                                <a:rPr lang="en-GB" sz="3200" i="1">
                                  <a:latin typeface="Cambria Math" panose="02040503050406030204" pitchFamily="18" charset="0"/>
                                </a:rPr>
                              </m:ctrlPr>
                            </m:sSubPr>
                            <m:e>
                              <m:r>
                                <a:rPr lang="en-GB" sz="3200" i="1">
                                  <a:latin typeface="Cambria Math" charset="0"/>
                                </a:rPr>
                                <m:t>𝑏</m:t>
                              </m:r>
                            </m:e>
                            <m:sub>
                              <m:r>
                                <a:rPr lang="en-GB" sz="3200" i="1">
                                  <a:latin typeface="Cambria Math" charset="0"/>
                                </a:rPr>
                                <m:t>𝑛</m:t>
                              </m:r>
                            </m:sub>
                          </m:sSub>
                          <m:sSub>
                            <m:sSubPr>
                              <m:ctrlPr>
                                <a:rPr lang="en-GB" sz="3200" i="1">
                                  <a:latin typeface="Cambria Math" panose="02040503050406030204" pitchFamily="18" charset="0"/>
                                </a:rPr>
                              </m:ctrlPr>
                            </m:sSubPr>
                            <m:e>
                              <m:r>
                                <a:rPr lang="en-GB" sz="3200" i="1">
                                  <a:latin typeface="Cambria Math" charset="0"/>
                                </a:rPr>
                                <m:t>𝑋</m:t>
                              </m:r>
                            </m:e>
                            <m:sub>
                              <m:r>
                                <a:rPr lang="en-GB" sz="3200" i="1">
                                  <a:latin typeface="Cambria Math" charset="0"/>
                                </a:rPr>
                                <m:t>𝑛𝑖</m:t>
                              </m:r>
                            </m:sub>
                          </m:sSub>
                        </m:e>
                      </m:d>
                      <m:r>
                        <a:rPr lang="en-GB" sz="3200">
                          <a:latin typeface="Cambria Math" charset="0"/>
                        </a:rPr>
                        <m:t>+</m:t>
                      </m:r>
                      <m:sSub>
                        <m:sSubPr>
                          <m:ctrlPr>
                            <a:rPr lang="en-GB" sz="3200" i="1">
                              <a:latin typeface="Cambria Math" panose="02040503050406030204" pitchFamily="18" charset="0"/>
                            </a:rPr>
                          </m:ctrlPr>
                        </m:sSubPr>
                        <m:e>
                          <m:r>
                            <a:rPr lang="en-GB" sz="3200" i="1">
                              <a:latin typeface="Cambria Math" charset="0"/>
                            </a:rPr>
                            <m:t>𝜀</m:t>
                          </m:r>
                        </m:e>
                        <m:sub>
                          <m:r>
                            <a:rPr lang="en-GB" sz="3200" i="1">
                              <a:latin typeface="Cambria Math" charset="0"/>
                            </a:rPr>
                            <m:t>𝑖</m:t>
                          </m:r>
                        </m:sub>
                      </m:sSub>
                    </m:oMath>
                  </m:oMathPara>
                </a14:m>
                <a:endParaRPr lang="en-GB" sz="3200" dirty="0"/>
              </a:p>
            </p:txBody>
          </p:sp>
        </mc:Choice>
        <mc:Fallback>
          <p:sp>
            <p:nvSpPr>
              <p:cNvPr id="3" name="Rectangle 2"/>
              <p:cNvSpPr>
                <a:spLocks noRot="1" noChangeAspect="1" noMove="1" noResize="1" noEditPoints="1" noAdjustHandles="1" noChangeArrowheads="1" noChangeShapeType="1" noTextEdit="1"/>
              </p:cNvSpPr>
              <p:nvPr/>
            </p:nvSpPr>
            <p:spPr>
              <a:xfrm>
                <a:off x="1753401" y="4148984"/>
                <a:ext cx="7849841" cy="584775"/>
              </a:xfrm>
              <a:prstGeom prst="rect">
                <a:avLst/>
              </a:prstGeom>
              <a:blipFill>
                <a:blip r:embed="rId3"/>
                <a:stretch>
                  <a:fillRect b="-8511"/>
                </a:stretch>
              </a:blipFill>
            </p:spPr>
            <p:txBody>
              <a:bodyPr/>
              <a:lstStyle/>
              <a:p>
                <a:r>
                  <a:rPr lang="en-US">
                    <a:noFill/>
                  </a:rPr>
                  <a:t> </a:t>
                </a:r>
              </a:p>
            </p:txBody>
          </p:sp>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2727</TotalTime>
  <Words>3213</Words>
  <Application>Microsoft Macintosh PowerPoint</Application>
  <PresentationFormat>Widescreen</PresentationFormat>
  <Paragraphs>371</Paragraphs>
  <Slides>85</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85</vt:i4>
      </vt:variant>
    </vt:vector>
  </HeadingPairs>
  <TitlesOfParts>
    <vt:vector size="90" baseType="lpstr">
      <vt:lpstr>Arial</vt:lpstr>
      <vt:lpstr>Calibri</vt:lpstr>
      <vt:lpstr>Cambria Math</vt:lpstr>
      <vt:lpstr>Times New Roman</vt:lpstr>
      <vt:lpstr>Office Theme</vt:lpstr>
      <vt:lpstr>Regression</vt:lpstr>
      <vt:lpstr>Aims</vt:lpstr>
      <vt:lpstr>What is the Linear Model?</vt:lpstr>
      <vt:lpstr>Describing a Straight Line</vt:lpstr>
      <vt:lpstr>Intercepts and Gradients</vt:lpstr>
      <vt:lpstr>A Musical Example</vt:lpstr>
      <vt:lpstr>Linear Model with One Predictor</vt:lpstr>
      <vt:lpstr>Linear Model with Two Predictors</vt:lpstr>
      <vt:lpstr>The Model as an Equation</vt:lpstr>
      <vt:lpstr>b0</vt:lpstr>
      <vt:lpstr>Beta Values</vt:lpstr>
      <vt:lpstr>Estimation: the Method of Least Squares</vt:lpstr>
      <vt:lpstr>The Fit of the Model?</vt:lpstr>
      <vt:lpstr>Sums of squares</vt:lpstr>
      <vt:lpstr>Summary</vt:lpstr>
      <vt:lpstr>Testing the Fit: F-statistic</vt:lpstr>
      <vt:lpstr>Testing the Fit: F-statistic</vt:lpstr>
      <vt:lpstr>Testing the Fit: R2</vt:lpstr>
      <vt:lpstr>Individual Predictors</vt:lpstr>
      <vt:lpstr>Building the Model: Hierarchical Entry</vt:lpstr>
      <vt:lpstr>Hierarchical Entry</vt:lpstr>
      <vt:lpstr>Forced Entry</vt:lpstr>
      <vt:lpstr>Stepwise entry</vt:lpstr>
      <vt:lpstr>Stepwise Entry</vt:lpstr>
      <vt:lpstr>Problems with Stepwise Entry</vt:lpstr>
      <vt:lpstr>Bias: Outliers</vt:lpstr>
      <vt:lpstr>Bias: Influential Cases</vt:lpstr>
      <vt:lpstr>How well does the model fit the data? </vt:lpstr>
      <vt:lpstr>Standardized Residuals </vt:lpstr>
      <vt:lpstr>Generalizing the model </vt:lpstr>
      <vt:lpstr>Straightforward Assumptions </vt:lpstr>
      <vt:lpstr>Assumptions that Matter (in order)</vt:lpstr>
      <vt:lpstr>Checking Assumptions about Errors</vt:lpstr>
      <vt:lpstr>Multicollinearity</vt:lpstr>
      <vt:lpstr>The Record Sales Example</vt:lpstr>
      <vt:lpstr>PowerPoint Presentation</vt:lpstr>
      <vt:lpstr>A Model with One Predictor</vt:lpstr>
      <vt:lpstr>Model Summary</vt:lpstr>
      <vt:lpstr>F-statistic</vt:lpstr>
      <vt:lpstr>Model Parameters</vt:lpstr>
      <vt:lpstr>Using the Model</vt:lpstr>
      <vt:lpstr>A Model with Several Predictors</vt:lpstr>
      <vt:lpstr>Statistics</vt:lpstr>
      <vt:lpstr>Plots</vt:lpstr>
      <vt:lpstr>Diagnostics</vt:lpstr>
      <vt:lpstr>Model Summary</vt:lpstr>
      <vt:lpstr>R and R2 </vt:lpstr>
      <vt:lpstr>F-statistics</vt:lpstr>
      <vt:lpstr>F-statistic</vt:lpstr>
      <vt:lpstr>Model Parameters</vt:lpstr>
      <vt:lpstr>Interpreting Model Parameters</vt:lpstr>
      <vt:lpstr>b-values</vt:lpstr>
      <vt:lpstr>Standardised beta values</vt:lpstr>
      <vt:lpstr>Collinearity</vt:lpstr>
      <vt:lpstr>Logistic Regression</vt:lpstr>
      <vt:lpstr>With One Predictor</vt:lpstr>
      <vt:lpstr>With Several Predictors</vt:lpstr>
      <vt:lpstr>The log-likelihood</vt:lpstr>
      <vt:lpstr>The deviance statistic</vt:lpstr>
      <vt:lpstr>R and R2</vt:lpstr>
      <vt:lpstr>The Wald Statistic</vt:lpstr>
      <vt:lpstr>The odds ratio, exp(B)</vt:lpstr>
      <vt:lpstr>Building the Model</vt:lpstr>
      <vt:lpstr>Model Building and Parsimony</vt:lpstr>
      <vt:lpstr>Things that can go wrong</vt:lpstr>
      <vt:lpstr>Incomplete Information From the Predictors</vt:lpstr>
      <vt:lpstr>Complete Separation</vt:lpstr>
      <vt:lpstr>Overdispersion</vt:lpstr>
      <vt:lpstr>The Process</vt:lpstr>
      <vt:lpstr>An Example</vt:lpstr>
      <vt:lpstr>Output</vt:lpstr>
      <vt:lpstr>Output: Initial Analysis</vt:lpstr>
      <vt:lpstr>Output: Block 0</vt:lpstr>
      <vt:lpstr>Output: Model Summary</vt:lpstr>
      <vt:lpstr>Model Parameters</vt:lpstr>
      <vt:lpstr>Model Summary</vt:lpstr>
      <vt:lpstr>Classification Plot</vt:lpstr>
      <vt:lpstr>Summary</vt:lpstr>
      <vt:lpstr>Multinomial logistic regression</vt:lpstr>
      <vt:lpstr>I may not be Fred Flintstone …</vt:lpstr>
      <vt:lpstr>Output I</vt:lpstr>
      <vt:lpstr>PowerPoint Presentation</vt:lpstr>
      <vt:lpstr>Output III</vt:lpstr>
      <vt:lpstr>Interpretation I</vt:lpstr>
      <vt:lpstr>Interpretation II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do we need statistics?</dc:title>
  <dc:creator>Vanessa Lobue</dc:creator>
  <cp:lastModifiedBy>Vanessa Lobue</cp:lastModifiedBy>
  <cp:revision>118</cp:revision>
  <dcterms:created xsi:type="dcterms:W3CDTF">2021-01-14T20:20:19Z</dcterms:created>
  <dcterms:modified xsi:type="dcterms:W3CDTF">2021-03-29T16:32:58Z</dcterms:modified>
</cp:coreProperties>
</file>